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354" r:id="rId2"/>
    <p:sldId id="355" r:id="rId3"/>
    <p:sldId id="349" r:id="rId4"/>
    <p:sldId id="356" r:id="rId5"/>
    <p:sldId id="357" r:id="rId6"/>
    <p:sldId id="364" r:id="rId7"/>
    <p:sldId id="375" r:id="rId8"/>
    <p:sldId id="367" r:id="rId9"/>
    <p:sldId id="368" r:id="rId10"/>
    <p:sldId id="369" r:id="rId11"/>
    <p:sldId id="372" r:id="rId12"/>
    <p:sldId id="373" r:id="rId13"/>
    <p:sldId id="374" r:id="rId14"/>
    <p:sldId id="365" r:id="rId15"/>
    <p:sldId id="370" r:id="rId16"/>
    <p:sldId id="366" r:id="rId17"/>
    <p:sldId id="371" r:id="rId18"/>
    <p:sldId id="360" r:id="rId19"/>
  </p:sldIdLst>
  <p:sldSz cx="9144000" cy="6858000" type="screen4x3"/>
  <p:notesSz cx="7010400" cy="9296400"/>
  <p:defaultTextStyle>
    <a:defPPr>
      <a:defRPr lang="en-US"/>
    </a:defPPr>
    <a:lvl1pPr marL="0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16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34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49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068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083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100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116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132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17D79BA-7EB7-457E-8729-24AA440F9D96}">
          <p14:sldIdLst>
            <p14:sldId id="354"/>
            <p14:sldId id="355"/>
          </p14:sldIdLst>
        </p14:section>
        <p14:section name="Untitled Section" id="{7A38E362-414F-4FEC-9FE8-ABA7F69CC70E}">
          <p14:sldIdLst>
            <p14:sldId id="349"/>
            <p14:sldId id="356"/>
            <p14:sldId id="357"/>
            <p14:sldId id="364"/>
            <p14:sldId id="375"/>
            <p14:sldId id="367"/>
            <p14:sldId id="368"/>
            <p14:sldId id="369"/>
            <p14:sldId id="372"/>
            <p14:sldId id="373"/>
            <p14:sldId id="374"/>
            <p14:sldId id="365"/>
            <p14:sldId id="370"/>
            <p14:sldId id="366"/>
            <p14:sldId id="371"/>
            <p14:sldId id="3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DFFB"/>
    <a:srgbClr val="7D8C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948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644BE-F990-4061-B46F-2724DCDE26FC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C304C-0524-4FB3-8D6E-A8C9C5819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655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3939D-F76C-4611-8D3F-8F032F13967A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A231E-7C7D-4C40-A51C-CFBFEEF19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93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6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34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49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68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83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0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16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32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11" Type="http://schemas.openxmlformats.org/officeDocument/2006/relationships/image" Target="../media/image8.jpeg"/><Relationship Id="rId5" Type="http://schemas.microsoft.com/office/2007/relationships/hdphoto" Target="../media/hdphoto1.wdp"/><Relationship Id="rId10" Type="http://schemas.openxmlformats.org/officeDocument/2006/relationships/image" Target="../media/image7.jpeg"/><Relationship Id="rId4" Type="http://schemas.openxmlformats.org/officeDocument/2006/relationships/image" Target="../media/image3.jpeg"/><Relationship Id="rId9" Type="http://schemas.openxmlformats.org/officeDocument/2006/relationships/image" Target="../media/image6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569"/>
            <a:ext cx="64008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836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3363" y="525189"/>
            <a:ext cx="7817453" cy="600164"/>
          </a:xfrm>
        </p:spPr>
        <p:txBody>
          <a:bodyPr lIns="0" tIns="0" rIns="0" bIns="0"/>
          <a:lstStyle>
            <a:lvl1pPr>
              <a:defRPr sz="3900" b="1" i="0">
                <a:solidFill>
                  <a:srgbClr val="0C74CC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63274" y="2812207"/>
            <a:ext cx="4626230" cy="202189"/>
          </a:xfrm>
        </p:spPr>
        <p:txBody>
          <a:bodyPr lIns="0" tIns="0" rIns="0" bIns="0"/>
          <a:lstStyle>
            <a:lvl1pPr>
              <a:defRPr sz="1300" b="1" i="0">
                <a:solidFill>
                  <a:srgbClr val="58595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995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3363" y="525189"/>
            <a:ext cx="7817453" cy="600164"/>
          </a:xfrm>
        </p:spPr>
        <p:txBody>
          <a:bodyPr lIns="0" tIns="0" rIns="0" bIns="0"/>
          <a:lstStyle>
            <a:lvl1pPr>
              <a:defRPr sz="3900" b="1" i="0">
                <a:solidFill>
                  <a:srgbClr val="0C74CC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429"/>
            <a:ext cx="397764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429"/>
            <a:ext cx="397764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28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3363" y="525189"/>
            <a:ext cx="7817453" cy="600164"/>
          </a:xfrm>
        </p:spPr>
        <p:txBody>
          <a:bodyPr lIns="0" tIns="0" rIns="0" bIns="0"/>
          <a:lstStyle>
            <a:lvl1pPr>
              <a:defRPr sz="3900" b="1" i="0">
                <a:solidFill>
                  <a:srgbClr val="0C74CC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971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682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082801" y="1562103"/>
            <a:ext cx="4978400" cy="3733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767" tIns="50872" rIns="101767" bIns="50872" rtlCol="0" anchor="ctr"/>
          <a:lstStyle/>
          <a:p>
            <a:pPr algn="ctr" defTabSz="298555"/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2801" y="4192277"/>
            <a:ext cx="4978400" cy="1103628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508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7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6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5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4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3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2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1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8" name="Picture 7" descr="ClevelandSciptLogoSM_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7620" y="1640168"/>
            <a:ext cx="2989588" cy="1898899"/>
          </a:xfrm>
          <a:prstGeom prst="rect">
            <a:avLst/>
          </a:prstGeom>
        </p:spPr>
      </p:pic>
      <p:pic>
        <p:nvPicPr>
          <p:cNvPr id="4" name="Picture 3" descr="_R6Q1477_RT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" y="1562193"/>
            <a:ext cx="2082799" cy="3733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4" t="10026" r="3765" b="10026"/>
          <a:stretch/>
        </p:blipFill>
        <p:spPr>
          <a:xfrm>
            <a:off x="92" y="89"/>
            <a:ext cx="2082799" cy="1562101"/>
          </a:xfrm>
          <a:prstGeom prst="rect">
            <a:avLst/>
          </a:prstGeom>
        </p:spPr>
      </p:pic>
      <p:pic>
        <p:nvPicPr>
          <p:cNvPr id="9" name="Picture 8" descr="_R6Q1344_RT.jpg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2801" y="5295993"/>
            <a:ext cx="4978400" cy="15620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55" t="2111" r="26255" b="2111"/>
          <a:stretch/>
        </p:blipFill>
        <p:spPr>
          <a:xfrm>
            <a:off x="7061201" y="1562192"/>
            <a:ext cx="2082798" cy="3733801"/>
          </a:xfrm>
          <a:prstGeom prst="rect">
            <a:avLst/>
          </a:prstGeom>
        </p:spPr>
      </p:pic>
      <p:pic>
        <p:nvPicPr>
          <p:cNvPr id="11" name="Picture 10" descr="_R6Q5734_RT.jpg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1291" y="89"/>
            <a:ext cx="2082799" cy="1562101"/>
          </a:xfrm>
          <a:prstGeom prst="rect">
            <a:avLst/>
          </a:prstGeom>
        </p:spPr>
      </p:pic>
      <p:pic>
        <p:nvPicPr>
          <p:cNvPr id="12" name="Picture 11" descr="_R6Q0887_RT.jpg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95993"/>
            <a:ext cx="2082800" cy="1562097"/>
          </a:xfrm>
          <a:prstGeom prst="rect">
            <a:avLst/>
          </a:prstGeom>
        </p:spPr>
      </p:pic>
      <p:pic>
        <p:nvPicPr>
          <p:cNvPr id="14" name="Picture 13" descr="17. North Coast Harbour Up Close Pano.jpg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2" r="13596"/>
          <a:stretch/>
        </p:blipFill>
        <p:spPr>
          <a:xfrm>
            <a:off x="2082891" y="9"/>
            <a:ext cx="4978401" cy="1558943"/>
          </a:xfrm>
          <a:prstGeom prst="rect">
            <a:avLst/>
          </a:prstGeom>
        </p:spPr>
      </p:pic>
      <p:pic>
        <p:nvPicPr>
          <p:cNvPr id="17" name="Picture 16" descr="Aerial 2.jpg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234" b="6938"/>
          <a:stretch/>
        </p:blipFill>
        <p:spPr>
          <a:xfrm>
            <a:off x="7061291" y="5006622"/>
            <a:ext cx="2082799" cy="185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5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15433298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think-cell Slide" r:id="rId4" imgW="180" imgH="180" progId="TCLayout.ActiveDocument.1">
                  <p:embed/>
                </p:oleObj>
              </mc:Choice>
              <mc:Fallback>
                <p:oleObj name="think-cell Slide" r:id="rId4" imgW="180" imgH="18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6152" y="120685"/>
            <a:ext cx="8483998" cy="184665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insert slide title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36153" y="408641"/>
            <a:ext cx="8485586" cy="434736"/>
          </a:xfrm>
        </p:spPr>
        <p:txBody>
          <a:bodyPr>
            <a:noAutofit/>
          </a:bodyPr>
          <a:lstStyle>
            <a:lvl1pPr marL="1588" indent="-1588">
              <a:spcBef>
                <a:spcPts val="0"/>
              </a:spcBef>
              <a:buNone/>
              <a:defRPr sz="16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insert tagline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336211" y="1166861"/>
            <a:ext cx="8483997" cy="1415772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en-US" dirty="0"/>
              <a:t>Click here and hit tab to type bulleted text</a:t>
            </a:r>
          </a:p>
          <a:p>
            <a:pPr lvl="1"/>
            <a:r>
              <a:rPr lang="en-US" dirty="0"/>
              <a:t>First level bullet</a:t>
            </a:r>
          </a:p>
          <a:p>
            <a:pPr lvl="2"/>
            <a:r>
              <a:rPr lang="en-US" dirty="0"/>
              <a:t>Second level bullet</a:t>
            </a:r>
          </a:p>
          <a:p>
            <a:pPr lvl="3"/>
            <a:r>
              <a:rPr lang="en-US" dirty="0"/>
              <a:t>Third level bullet</a:t>
            </a:r>
          </a:p>
          <a:p>
            <a:pPr lvl="4"/>
            <a:r>
              <a:rPr lang="en-US" dirty="0"/>
              <a:t>Fourth level bullet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1524232" y="6324069"/>
            <a:ext cx="7071129" cy="246221"/>
          </a:xfrm>
          <a:prstGeom prst="rect">
            <a:avLst/>
          </a:prstGeom>
        </p:spPr>
        <p:txBody>
          <a:bodyPr lIns="0" bIns="0" anchor="b" anchorCtr="0"/>
          <a:lstStyle>
            <a:lvl1pPr>
              <a:spcBef>
                <a:spcPts val="0"/>
              </a:spcBef>
              <a:spcAft>
                <a:spcPts val="0"/>
              </a:spcAft>
              <a:buNone/>
              <a:defRPr sz="800" baseline="0"/>
            </a:lvl1pPr>
            <a:lvl2pPr>
              <a:spcBef>
                <a:spcPts val="0"/>
              </a:spcBef>
              <a:buNone/>
              <a:defRPr sz="800"/>
            </a:lvl2pPr>
            <a:lvl3pPr>
              <a:spcBef>
                <a:spcPts val="0"/>
              </a:spcBef>
              <a:buNone/>
              <a:defRPr sz="800"/>
            </a:lvl3pPr>
            <a:lvl4pPr>
              <a:spcBef>
                <a:spcPts val="0"/>
              </a:spcBef>
              <a:buNone/>
              <a:defRPr sz="800"/>
            </a:lvl4pPr>
            <a:lvl5pPr>
              <a:spcBef>
                <a:spcPts val="0"/>
              </a:spcBef>
              <a:buNone/>
              <a:defRPr sz="800"/>
            </a:lvl5pPr>
          </a:lstStyle>
          <a:p>
            <a:pPr lvl="0"/>
            <a:r>
              <a:rPr lang="en-US" dirty="0"/>
              <a:t>Click to enter Notes and Sources: Arial 8 point, left and bottom aligned; no italics; align with bottom guide and left text border guide; select this shape and delete if not required</a:t>
            </a:r>
          </a:p>
        </p:txBody>
      </p:sp>
    </p:spTree>
    <p:extLst>
      <p:ext uri="{BB962C8B-B14F-4D97-AF65-F5344CB8AC3E}">
        <p14:creationId xmlns:p14="http://schemas.microsoft.com/office/powerpoint/2010/main" val="108111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3363" y="525189"/>
            <a:ext cx="781745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0C74CC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63274" y="2812207"/>
            <a:ext cx="462623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58595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98555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98555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298555"/>
              <a:t>9/6/2019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98555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298555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49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98555">
        <a:defRPr>
          <a:latin typeface="+mn-lt"/>
          <a:ea typeface="+mn-ea"/>
          <a:cs typeface="+mn-cs"/>
        </a:defRPr>
      </a:lvl2pPr>
      <a:lvl3pPr marL="597109">
        <a:defRPr>
          <a:latin typeface="+mn-lt"/>
          <a:ea typeface="+mn-ea"/>
          <a:cs typeface="+mn-cs"/>
        </a:defRPr>
      </a:lvl3pPr>
      <a:lvl4pPr marL="895664">
        <a:defRPr>
          <a:latin typeface="+mn-lt"/>
          <a:ea typeface="+mn-ea"/>
          <a:cs typeface="+mn-cs"/>
        </a:defRPr>
      </a:lvl4pPr>
      <a:lvl5pPr marL="1194217">
        <a:defRPr>
          <a:latin typeface="+mn-lt"/>
          <a:ea typeface="+mn-ea"/>
          <a:cs typeface="+mn-cs"/>
        </a:defRPr>
      </a:lvl5pPr>
      <a:lvl6pPr marL="1492769">
        <a:defRPr>
          <a:latin typeface="+mn-lt"/>
          <a:ea typeface="+mn-ea"/>
          <a:cs typeface="+mn-cs"/>
        </a:defRPr>
      </a:lvl6pPr>
      <a:lvl7pPr marL="1791324">
        <a:defRPr>
          <a:latin typeface="+mn-lt"/>
          <a:ea typeface="+mn-ea"/>
          <a:cs typeface="+mn-cs"/>
        </a:defRPr>
      </a:lvl7pPr>
      <a:lvl8pPr marL="2089879">
        <a:defRPr>
          <a:latin typeface="+mn-lt"/>
          <a:ea typeface="+mn-ea"/>
          <a:cs typeface="+mn-cs"/>
        </a:defRPr>
      </a:lvl8pPr>
      <a:lvl9pPr marL="238842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98555">
        <a:defRPr>
          <a:latin typeface="+mn-lt"/>
          <a:ea typeface="+mn-ea"/>
          <a:cs typeface="+mn-cs"/>
        </a:defRPr>
      </a:lvl2pPr>
      <a:lvl3pPr marL="597109">
        <a:defRPr>
          <a:latin typeface="+mn-lt"/>
          <a:ea typeface="+mn-ea"/>
          <a:cs typeface="+mn-cs"/>
        </a:defRPr>
      </a:lvl3pPr>
      <a:lvl4pPr marL="895664">
        <a:defRPr>
          <a:latin typeface="+mn-lt"/>
          <a:ea typeface="+mn-ea"/>
          <a:cs typeface="+mn-cs"/>
        </a:defRPr>
      </a:lvl4pPr>
      <a:lvl5pPr marL="1194217">
        <a:defRPr>
          <a:latin typeface="+mn-lt"/>
          <a:ea typeface="+mn-ea"/>
          <a:cs typeface="+mn-cs"/>
        </a:defRPr>
      </a:lvl5pPr>
      <a:lvl6pPr marL="1492769">
        <a:defRPr>
          <a:latin typeface="+mn-lt"/>
          <a:ea typeface="+mn-ea"/>
          <a:cs typeface="+mn-cs"/>
        </a:defRPr>
      </a:lvl6pPr>
      <a:lvl7pPr marL="1791324">
        <a:defRPr>
          <a:latin typeface="+mn-lt"/>
          <a:ea typeface="+mn-ea"/>
          <a:cs typeface="+mn-cs"/>
        </a:defRPr>
      </a:lvl7pPr>
      <a:lvl8pPr marL="2089879">
        <a:defRPr>
          <a:latin typeface="+mn-lt"/>
          <a:ea typeface="+mn-ea"/>
          <a:cs typeface="+mn-cs"/>
        </a:defRPr>
      </a:lvl8pPr>
      <a:lvl9pPr marL="238842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298535"/>
            <a:r>
              <a:rPr lang="en-US" dirty="0">
                <a:solidFill>
                  <a:prstClr val="black"/>
                </a:solidFill>
              </a:rPr>
              <a:t>`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2983" y="325380"/>
            <a:ext cx="7039115" cy="1097530"/>
          </a:xfrm>
          <a:prstGeom prst="rect">
            <a:avLst/>
          </a:prstGeom>
        </p:spPr>
        <p:txBody>
          <a:bodyPr vert="horz" wrap="square" lIns="0" tIns="7924" rIns="0" bIns="0" rtlCol="0">
            <a:spAutoFit/>
          </a:bodyPr>
          <a:lstStyle/>
          <a:p>
            <a:pPr marL="8343" marR="3337">
              <a:lnSpc>
                <a:spcPct val="117900"/>
              </a:lnSpc>
              <a:spcBef>
                <a:spcPts val="62"/>
              </a:spcBef>
            </a:pPr>
            <a:r>
              <a:rPr lang="en-US" sz="36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Noise Compatibility Report</a:t>
            </a:r>
            <a:br>
              <a:rPr lang="en-US" sz="36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2019 2</a:t>
            </a:r>
            <a:r>
              <a:rPr lang="en-US" sz="2400" baseline="30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lang="en-US" sz="24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Quarter</a:t>
            </a:r>
            <a:endParaRPr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7446" y="3929584"/>
            <a:ext cx="5686634" cy="1423261"/>
          </a:xfrm>
          <a:prstGeom prst="rect">
            <a:avLst/>
          </a:prstGeom>
        </p:spPr>
        <p:txBody>
          <a:bodyPr vert="horz" wrap="square" lIns="0" tIns="7924" rIns="0" bIns="0" rtlCol="0">
            <a:spAutoFit/>
          </a:bodyPr>
          <a:lstStyle/>
          <a:p>
            <a:pPr marL="8343" marR="3337" defTabSz="298535">
              <a:lnSpc>
                <a:spcPct val="128600"/>
              </a:lnSpc>
              <a:spcBef>
                <a:spcPts val="62"/>
              </a:spcBef>
              <a:tabLst>
                <a:tab pos="692047" algn="l"/>
                <a:tab pos="1500131" algn="l"/>
                <a:tab pos="1968662" algn="l"/>
                <a:tab pos="2090570" algn="l"/>
                <a:tab pos="2540441" algn="l"/>
                <a:tab pos="2835240" algn="l"/>
                <a:tab pos="3242821" algn="l"/>
                <a:tab pos="3622624" algn="l"/>
                <a:tab pos="4394668" algn="l"/>
              </a:tabLst>
            </a:pPr>
            <a:endParaRPr lang="en-US" sz="2300" b="1" spc="167" dirty="0">
              <a:solidFill>
                <a:srgbClr val="FFFFFF"/>
              </a:solidFill>
              <a:latin typeface="Arial"/>
              <a:cs typeface="Arial"/>
            </a:endParaRPr>
          </a:p>
          <a:p>
            <a:pPr marL="8343" marR="3337" defTabSz="298535">
              <a:lnSpc>
                <a:spcPct val="128600"/>
              </a:lnSpc>
              <a:spcBef>
                <a:spcPts val="62"/>
              </a:spcBef>
              <a:tabLst>
                <a:tab pos="692047" algn="l"/>
                <a:tab pos="1500131" algn="l"/>
                <a:tab pos="1968662" algn="l"/>
                <a:tab pos="2090570" algn="l"/>
                <a:tab pos="2540441" algn="l"/>
                <a:tab pos="2835240" algn="l"/>
                <a:tab pos="3242821" algn="l"/>
                <a:tab pos="3622624" algn="l"/>
                <a:tab pos="4394668" algn="l"/>
              </a:tabLst>
            </a:pPr>
            <a:endParaRPr lang="en-US" sz="2300" b="1" spc="99" dirty="0">
              <a:solidFill>
                <a:srgbClr val="FFFFFF"/>
              </a:solidFill>
              <a:latin typeface="Arial"/>
              <a:cs typeface="Arial"/>
            </a:endParaRPr>
          </a:p>
          <a:p>
            <a:pPr marL="8343" marR="3337" defTabSz="298535">
              <a:lnSpc>
                <a:spcPct val="128600"/>
              </a:lnSpc>
              <a:spcBef>
                <a:spcPts val="62"/>
              </a:spcBef>
              <a:tabLst>
                <a:tab pos="692047" algn="l"/>
                <a:tab pos="1500131" algn="l"/>
                <a:tab pos="1968662" algn="l"/>
                <a:tab pos="2090570" algn="l"/>
                <a:tab pos="2540441" algn="l"/>
                <a:tab pos="2835240" algn="l"/>
                <a:tab pos="3242821" algn="l"/>
                <a:tab pos="3622624" algn="l"/>
                <a:tab pos="4394668" algn="l"/>
              </a:tabLst>
            </a:pPr>
            <a:r>
              <a:rPr lang="en-US" sz="2400" b="1" spc="122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September 4</a:t>
            </a:r>
            <a:r>
              <a:rPr lang="en-US" sz="2400" b="1" spc="122" baseline="30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sz="2400" b="1" spc="122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2019</a:t>
            </a:r>
            <a:endParaRPr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 flipV="1">
            <a:off x="752962" y="1447800"/>
            <a:ext cx="7072833" cy="50058"/>
          </a:xfrm>
          <a:custGeom>
            <a:avLst/>
            <a:gdLst/>
            <a:ahLst/>
            <a:cxnLst/>
            <a:rect l="l" t="t" r="r" b="b"/>
            <a:pathLst>
              <a:path w="1974850" h="120650">
                <a:moveTo>
                  <a:pt x="0" y="120561"/>
                </a:moveTo>
                <a:lnTo>
                  <a:pt x="1974850" y="120561"/>
                </a:lnTo>
                <a:lnTo>
                  <a:pt x="1974850" y="0"/>
                </a:lnTo>
                <a:lnTo>
                  <a:pt x="0" y="0"/>
                </a:lnTo>
                <a:lnTo>
                  <a:pt x="0" y="120561"/>
                </a:lnTo>
                <a:close/>
              </a:path>
            </a:pathLst>
          </a:custGeom>
          <a:solidFill>
            <a:srgbClr val="78BE3B"/>
          </a:solidFill>
        </p:spPr>
        <p:txBody>
          <a:bodyPr wrap="square" lIns="0" tIns="0" rIns="0" bIns="0" rtlCol="0"/>
          <a:lstStyle/>
          <a:p>
            <a:pPr defTabSz="298535"/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69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/>
          <p:cNvSpPr/>
          <p:nvPr/>
        </p:nvSpPr>
        <p:spPr>
          <a:xfrm>
            <a:off x="0" y="5128204"/>
            <a:ext cx="9144000" cy="1729795"/>
          </a:xfrm>
          <a:prstGeom prst="rect">
            <a:avLst/>
          </a:prstGeom>
          <a:blipFill>
            <a:blip r:embed="rId2" cstate="print"/>
            <a:srcRect/>
            <a:stretch>
              <a:fillRect t="-296464" b="2"/>
            </a:stretch>
          </a:blipFill>
        </p:spPr>
        <p:txBody>
          <a:bodyPr wrap="square" lIns="0" tIns="0" rIns="0" bIns="0" rtlCol="0"/>
          <a:lstStyle/>
          <a:p>
            <a:pPr defTabSz="297935"/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3280" y="525189"/>
            <a:ext cx="7863339" cy="439312"/>
          </a:xfrm>
          <a:prstGeom prst="rect">
            <a:avLst/>
          </a:prstGeom>
        </p:spPr>
        <p:txBody>
          <a:bodyPr vert="horz" wrap="square" lIns="0" tIns="8343" rIns="0" bIns="0" rtlCol="0">
            <a:spAutoFit/>
          </a:bodyPr>
          <a:lstStyle/>
          <a:p>
            <a:pPr marL="8343">
              <a:spcBef>
                <a:spcPts val="66"/>
              </a:spcBef>
            </a:pPr>
            <a:r>
              <a:rPr lang="en-US" sz="2800" spc="131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Departure Headings, 2</a:t>
            </a:r>
            <a:r>
              <a:rPr lang="en-US" sz="2800" spc="131" baseline="30000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lang="en-US" sz="2800" spc="131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spc="131" dirty="0" err="1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Qtr</a:t>
            </a:r>
            <a:r>
              <a:rPr lang="en-US" sz="2800" spc="131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Night-</a:t>
            </a:r>
            <a:r>
              <a:rPr lang="en-US" sz="2800" spc="131" dirty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2800" spc="131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ime</a:t>
            </a:r>
            <a:endParaRPr sz="2800" spc="187" dirty="0">
              <a:solidFill>
                <a:srgbClr val="2451A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56762" y="2992383"/>
            <a:ext cx="120427" cy="337179"/>
          </a:xfrm>
          <a:prstGeom prst="rect">
            <a:avLst/>
          </a:prstGeom>
          <a:noFill/>
        </p:spPr>
        <p:txBody>
          <a:bodyPr wrap="none" lIns="59587" tIns="29793" rIns="59587" bIns="29793" rtlCol="0">
            <a:spAutoFit/>
          </a:bodyPr>
          <a:lstStyle/>
          <a:p>
            <a:pPr defTabSz="297935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667565" y="1126314"/>
            <a:ext cx="7863339" cy="316201"/>
          </a:xfrm>
          <a:prstGeom prst="rect">
            <a:avLst/>
          </a:prstGeom>
        </p:spPr>
        <p:txBody>
          <a:bodyPr vert="horz" wrap="square" lIns="0" tIns="8343" rIns="0" bIns="0" rtlCol="0">
            <a:spAutoFit/>
          </a:bodyPr>
          <a:lstStyle>
            <a:lvl1pPr>
              <a:defRPr sz="6000" b="1" i="0">
                <a:solidFill>
                  <a:srgbClr val="0C74CC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defTabSz="297935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667445" y="1086684"/>
            <a:ext cx="1297347" cy="79259"/>
          </a:xfrm>
          <a:custGeom>
            <a:avLst/>
            <a:gdLst/>
            <a:ahLst/>
            <a:cxnLst/>
            <a:rect l="l" t="t" r="r" b="b"/>
            <a:pathLst>
              <a:path w="1974850" h="120650">
                <a:moveTo>
                  <a:pt x="0" y="120561"/>
                </a:moveTo>
                <a:lnTo>
                  <a:pt x="1974850" y="120561"/>
                </a:lnTo>
                <a:lnTo>
                  <a:pt x="1974850" y="0"/>
                </a:lnTo>
                <a:lnTo>
                  <a:pt x="0" y="0"/>
                </a:lnTo>
                <a:lnTo>
                  <a:pt x="0" y="120561"/>
                </a:lnTo>
                <a:close/>
              </a:path>
            </a:pathLst>
          </a:custGeom>
          <a:solidFill>
            <a:srgbClr val="78BE3B"/>
          </a:solidFill>
        </p:spPr>
        <p:txBody>
          <a:bodyPr wrap="square" lIns="0" tIns="0" rIns="0" bIns="0" rtlCol="0"/>
          <a:lstStyle/>
          <a:p>
            <a:pPr defTabSz="297935"/>
            <a:endParaRPr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" y="1291204"/>
            <a:ext cx="8839200" cy="337450"/>
          </a:xfrm>
          <a:prstGeom prst="rect">
            <a:avLst/>
          </a:prstGeom>
        </p:spPr>
        <p:txBody>
          <a:bodyPr wrap="square" lIns="59867" tIns="29933" rIns="59867" bIns="29933">
            <a:spAutoFit/>
          </a:bodyPr>
          <a:lstStyle/>
          <a:p>
            <a:pPr marL="297894" lvl="1" algn="just" defTabSz="297935">
              <a:spcAft>
                <a:spcPts val="788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				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96" y="1257195"/>
            <a:ext cx="8244751" cy="418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6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/>
          <p:cNvSpPr/>
          <p:nvPr/>
        </p:nvSpPr>
        <p:spPr>
          <a:xfrm>
            <a:off x="0" y="5128204"/>
            <a:ext cx="9144000" cy="1729795"/>
          </a:xfrm>
          <a:prstGeom prst="rect">
            <a:avLst/>
          </a:prstGeom>
          <a:blipFill>
            <a:blip r:embed="rId2" cstate="print"/>
            <a:srcRect/>
            <a:stretch>
              <a:fillRect t="-296464" b="2"/>
            </a:stretch>
          </a:blipFill>
        </p:spPr>
        <p:txBody>
          <a:bodyPr wrap="square" lIns="0" tIns="0" rIns="0" bIns="0" rtlCol="0"/>
          <a:lstStyle/>
          <a:p>
            <a:pPr defTabSz="297935"/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3280" y="525189"/>
            <a:ext cx="7863339" cy="439312"/>
          </a:xfrm>
          <a:prstGeom prst="rect">
            <a:avLst/>
          </a:prstGeom>
        </p:spPr>
        <p:txBody>
          <a:bodyPr vert="horz" wrap="square" lIns="0" tIns="8343" rIns="0" bIns="0" rtlCol="0">
            <a:spAutoFit/>
          </a:bodyPr>
          <a:lstStyle/>
          <a:p>
            <a:pPr marL="8343">
              <a:spcBef>
                <a:spcPts val="66"/>
              </a:spcBef>
            </a:pPr>
            <a:r>
              <a:rPr lang="en-US" sz="2800" spc="131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Arrival Headings, 2</a:t>
            </a:r>
            <a:r>
              <a:rPr lang="en-US" sz="2800" spc="131" baseline="30000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lang="en-US" sz="2800" spc="131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spc="131" dirty="0" err="1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Qtr</a:t>
            </a:r>
            <a:r>
              <a:rPr lang="en-US" sz="2800" spc="131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Night-</a:t>
            </a:r>
            <a:r>
              <a:rPr lang="en-US" sz="2800" spc="131" dirty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2800" spc="131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ime</a:t>
            </a:r>
            <a:endParaRPr sz="2800" spc="187" dirty="0">
              <a:solidFill>
                <a:srgbClr val="2451A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56762" y="2992383"/>
            <a:ext cx="120427" cy="337179"/>
          </a:xfrm>
          <a:prstGeom prst="rect">
            <a:avLst/>
          </a:prstGeom>
          <a:noFill/>
        </p:spPr>
        <p:txBody>
          <a:bodyPr wrap="none" lIns="59587" tIns="29793" rIns="59587" bIns="29793" rtlCol="0">
            <a:spAutoFit/>
          </a:bodyPr>
          <a:lstStyle/>
          <a:p>
            <a:pPr defTabSz="297935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667565" y="1126314"/>
            <a:ext cx="7863339" cy="316201"/>
          </a:xfrm>
          <a:prstGeom prst="rect">
            <a:avLst/>
          </a:prstGeom>
        </p:spPr>
        <p:txBody>
          <a:bodyPr vert="horz" wrap="square" lIns="0" tIns="8343" rIns="0" bIns="0" rtlCol="0">
            <a:spAutoFit/>
          </a:bodyPr>
          <a:lstStyle>
            <a:lvl1pPr>
              <a:defRPr sz="6000" b="1" i="0">
                <a:solidFill>
                  <a:srgbClr val="0C74CC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defTabSz="297935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667445" y="1086684"/>
            <a:ext cx="1297347" cy="79259"/>
          </a:xfrm>
          <a:custGeom>
            <a:avLst/>
            <a:gdLst/>
            <a:ahLst/>
            <a:cxnLst/>
            <a:rect l="l" t="t" r="r" b="b"/>
            <a:pathLst>
              <a:path w="1974850" h="120650">
                <a:moveTo>
                  <a:pt x="0" y="120561"/>
                </a:moveTo>
                <a:lnTo>
                  <a:pt x="1974850" y="120561"/>
                </a:lnTo>
                <a:lnTo>
                  <a:pt x="1974850" y="0"/>
                </a:lnTo>
                <a:lnTo>
                  <a:pt x="0" y="0"/>
                </a:lnTo>
                <a:lnTo>
                  <a:pt x="0" y="120561"/>
                </a:lnTo>
                <a:close/>
              </a:path>
            </a:pathLst>
          </a:custGeom>
          <a:solidFill>
            <a:srgbClr val="78BE3B"/>
          </a:solidFill>
        </p:spPr>
        <p:txBody>
          <a:bodyPr wrap="square" lIns="0" tIns="0" rIns="0" bIns="0" rtlCol="0"/>
          <a:lstStyle/>
          <a:p>
            <a:pPr defTabSz="297935"/>
            <a:endParaRPr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" y="1291204"/>
            <a:ext cx="8839200" cy="337450"/>
          </a:xfrm>
          <a:prstGeom prst="rect">
            <a:avLst/>
          </a:prstGeom>
        </p:spPr>
        <p:txBody>
          <a:bodyPr wrap="square" lIns="59867" tIns="29933" rIns="59867" bIns="29933">
            <a:spAutoFit/>
          </a:bodyPr>
          <a:lstStyle/>
          <a:p>
            <a:pPr marL="297894" lvl="1" algn="just" defTabSz="297935">
              <a:spcAft>
                <a:spcPts val="788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				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594"/>
          <a:stretch/>
        </p:blipFill>
        <p:spPr>
          <a:xfrm>
            <a:off x="550334" y="1261884"/>
            <a:ext cx="8031984" cy="450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3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48426"/>
            <a:ext cx="8458200" cy="4400794"/>
          </a:xfrm>
          <a:prstGeom prst="rect">
            <a:avLst/>
          </a:prstGeom>
        </p:spPr>
      </p:pic>
      <p:sp>
        <p:nvSpPr>
          <p:cNvPr id="8" name="object 3"/>
          <p:cNvSpPr/>
          <p:nvPr/>
        </p:nvSpPr>
        <p:spPr>
          <a:xfrm>
            <a:off x="0" y="5128204"/>
            <a:ext cx="9144000" cy="1729795"/>
          </a:xfrm>
          <a:prstGeom prst="rect">
            <a:avLst/>
          </a:prstGeom>
          <a:blipFill>
            <a:blip r:embed="rId3" cstate="print"/>
            <a:srcRect/>
            <a:stretch>
              <a:fillRect t="-296464" b="2"/>
            </a:stretch>
          </a:blipFill>
        </p:spPr>
        <p:txBody>
          <a:bodyPr wrap="square" lIns="0" tIns="0" rIns="0" bIns="0" rtlCol="0"/>
          <a:lstStyle/>
          <a:p>
            <a:pPr defTabSz="297935"/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7863339" cy="870199"/>
          </a:xfrm>
          <a:prstGeom prst="rect">
            <a:avLst/>
          </a:prstGeom>
        </p:spPr>
        <p:txBody>
          <a:bodyPr vert="horz" wrap="square" lIns="0" tIns="8343" rIns="0" bIns="0" rtlCol="0">
            <a:spAutoFit/>
          </a:bodyPr>
          <a:lstStyle/>
          <a:p>
            <a:pPr marL="8343">
              <a:spcBef>
                <a:spcPts val="66"/>
              </a:spcBef>
            </a:pPr>
            <a:r>
              <a:rPr lang="en-US" sz="2800" spc="131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Aircraft Noise:</a:t>
            </a:r>
            <a:br>
              <a:rPr lang="en-US" sz="2800" spc="131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spc="131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DNL by Noise Monitoring Site</a:t>
            </a:r>
            <a:endParaRPr sz="2800" spc="187" dirty="0">
              <a:solidFill>
                <a:srgbClr val="2451A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56762" y="2992383"/>
            <a:ext cx="120427" cy="337179"/>
          </a:xfrm>
          <a:prstGeom prst="rect">
            <a:avLst/>
          </a:prstGeom>
          <a:noFill/>
        </p:spPr>
        <p:txBody>
          <a:bodyPr wrap="none" lIns="59587" tIns="29793" rIns="59587" bIns="29793" rtlCol="0">
            <a:spAutoFit/>
          </a:bodyPr>
          <a:lstStyle/>
          <a:p>
            <a:pPr defTabSz="297935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667565" y="1126314"/>
            <a:ext cx="7863339" cy="316201"/>
          </a:xfrm>
          <a:prstGeom prst="rect">
            <a:avLst/>
          </a:prstGeom>
        </p:spPr>
        <p:txBody>
          <a:bodyPr vert="horz" wrap="square" lIns="0" tIns="8343" rIns="0" bIns="0" rtlCol="0">
            <a:spAutoFit/>
          </a:bodyPr>
          <a:lstStyle>
            <a:lvl1pPr>
              <a:defRPr sz="6000" b="1" i="0">
                <a:solidFill>
                  <a:srgbClr val="0C74CC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defTabSz="297935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667445" y="1086684"/>
            <a:ext cx="1297347" cy="79259"/>
          </a:xfrm>
          <a:custGeom>
            <a:avLst/>
            <a:gdLst/>
            <a:ahLst/>
            <a:cxnLst/>
            <a:rect l="l" t="t" r="r" b="b"/>
            <a:pathLst>
              <a:path w="1974850" h="120650">
                <a:moveTo>
                  <a:pt x="0" y="120561"/>
                </a:moveTo>
                <a:lnTo>
                  <a:pt x="1974850" y="120561"/>
                </a:lnTo>
                <a:lnTo>
                  <a:pt x="1974850" y="0"/>
                </a:lnTo>
                <a:lnTo>
                  <a:pt x="0" y="0"/>
                </a:lnTo>
                <a:lnTo>
                  <a:pt x="0" y="120561"/>
                </a:lnTo>
                <a:close/>
              </a:path>
            </a:pathLst>
          </a:custGeom>
          <a:solidFill>
            <a:srgbClr val="78BE3B"/>
          </a:solidFill>
        </p:spPr>
        <p:txBody>
          <a:bodyPr wrap="square" lIns="0" tIns="0" rIns="0" bIns="0" rtlCol="0"/>
          <a:lstStyle/>
          <a:p>
            <a:pPr defTabSz="297935"/>
            <a:endParaRPr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" y="1291204"/>
            <a:ext cx="8839200" cy="337450"/>
          </a:xfrm>
          <a:prstGeom prst="rect">
            <a:avLst/>
          </a:prstGeom>
        </p:spPr>
        <p:txBody>
          <a:bodyPr wrap="square" lIns="59867" tIns="29933" rIns="59867" bIns="29933">
            <a:spAutoFit/>
          </a:bodyPr>
          <a:lstStyle/>
          <a:p>
            <a:pPr marL="297894" lvl="1" algn="just" defTabSz="297935">
              <a:spcAft>
                <a:spcPts val="788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				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425880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79739"/>
            <a:ext cx="8757745" cy="4535261"/>
          </a:xfrm>
          <a:prstGeom prst="rect">
            <a:avLst/>
          </a:prstGeom>
        </p:spPr>
      </p:pic>
      <p:sp>
        <p:nvSpPr>
          <p:cNvPr id="8" name="object 3"/>
          <p:cNvSpPr/>
          <p:nvPr/>
        </p:nvSpPr>
        <p:spPr>
          <a:xfrm>
            <a:off x="0" y="5128204"/>
            <a:ext cx="9144000" cy="1729795"/>
          </a:xfrm>
          <a:prstGeom prst="rect">
            <a:avLst/>
          </a:prstGeom>
          <a:blipFill>
            <a:blip r:embed="rId3" cstate="print"/>
            <a:srcRect/>
            <a:stretch>
              <a:fillRect t="-296464" b="2"/>
            </a:stretch>
          </a:blipFill>
        </p:spPr>
        <p:txBody>
          <a:bodyPr wrap="square" lIns="0" tIns="0" rIns="0" bIns="0" rtlCol="0"/>
          <a:lstStyle/>
          <a:p>
            <a:pPr defTabSz="297935"/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7863339" cy="870199"/>
          </a:xfrm>
          <a:prstGeom prst="rect">
            <a:avLst/>
          </a:prstGeom>
        </p:spPr>
        <p:txBody>
          <a:bodyPr vert="horz" wrap="square" lIns="0" tIns="8343" rIns="0" bIns="0" rtlCol="0">
            <a:spAutoFit/>
          </a:bodyPr>
          <a:lstStyle/>
          <a:p>
            <a:pPr marL="8343">
              <a:spcBef>
                <a:spcPts val="66"/>
              </a:spcBef>
            </a:pPr>
            <a:r>
              <a:rPr lang="en-US" sz="2800" spc="131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spc="131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spc="131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DNL: 2</a:t>
            </a:r>
            <a:r>
              <a:rPr lang="en-US" sz="2800" spc="131" baseline="30000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lang="en-US" sz="2800" spc="131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Qtr., 2019 vs. 2</a:t>
            </a:r>
            <a:r>
              <a:rPr lang="en-US" sz="2800" spc="131" baseline="30000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lang="en-US" sz="2800" spc="131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Qtr., 2018</a:t>
            </a:r>
            <a:endParaRPr sz="2800" spc="187" dirty="0">
              <a:solidFill>
                <a:srgbClr val="2451A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56762" y="2992383"/>
            <a:ext cx="120427" cy="337179"/>
          </a:xfrm>
          <a:prstGeom prst="rect">
            <a:avLst/>
          </a:prstGeom>
          <a:noFill/>
        </p:spPr>
        <p:txBody>
          <a:bodyPr wrap="none" lIns="59587" tIns="29793" rIns="59587" bIns="29793" rtlCol="0">
            <a:spAutoFit/>
          </a:bodyPr>
          <a:lstStyle/>
          <a:p>
            <a:pPr defTabSz="297935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667565" y="1126314"/>
            <a:ext cx="7863339" cy="316201"/>
          </a:xfrm>
          <a:prstGeom prst="rect">
            <a:avLst/>
          </a:prstGeom>
        </p:spPr>
        <p:txBody>
          <a:bodyPr vert="horz" wrap="square" lIns="0" tIns="8343" rIns="0" bIns="0" rtlCol="0">
            <a:spAutoFit/>
          </a:bodyPr>
          <a:lstStyle>
            <a:lvl1pPr>
              <a:defRPr sz="6000" b="1" i="0">
                <a:solidFill>
                  <a:srgbClr val="0C74CC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defTabSz="297935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667445" y="1086684"/>
            <a:ext cx="1297347" cy="79259"/>
          </a:xfrm>
          <a:custGeom>
            <a:avLst/>
            <a:gdLst/>
            <a:ahLst/>
            <a:cxnLst/>
            <a:rect l="l" t="t" r="r" b="b"/>
            <a:pathLst>
              <a:path w="1974850" h="120650">
                <a:moveTo>
                  <a:pt x="0" y="120561"/>
                </a:moveTo>
                <a:lnTo>
                  <a:pt x="1974850" y="120561"/>
                </a:lnTo>
                <a:lnTo>
                  <a:pt x="1974850" y="0"/>
                </a:lnTo>
                <a:lnTo>
                  <a:pt x="0" y="0"/>
                </a:lnTo>
                <a:lnTo>
                  <a:pt x="0" y="120561"/>
                </a:lnTo>
                <a:close/>
              </a:path>
            </a:pathLst>
          </a:custGeom>
          <a:solidFill>
            <a:srgbClr val="78BE3B"/>
          </a:solidFill>
        </p:spPr>
        <p:txBody>
          <a:bodyPr wrap="square" lIns="0" tIns="0" rIns="0" bIns="0" rtlCol="0"/>
          <a:lstStyle/>
          <a:p>
            <a:pPr defTabSz="297935"/>
            <a:endParaRPr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" y="1291204"/>
            <a:ext cx="8839200" cy="337450"/>
          </a:xfrm>
          <a:prstGeom prst="rect">
            <a:avLst/>
          </a:prstGeom>
        </p:spPr>
        <p:txBody>
          <a:bodyPr wrap="square" lIns="59867" tIns="29933" rIns="59867" bIns="29933">
            <a:spAutoFit/>
          </a:bodyPr>
          <a:lstStyle/>
          <a:p>
            <a:pPr marL="297894" lvl="1" algn="just" defTabSz="297935">
              <a:spcAft>
                <a:spcPts val="788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				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126491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58635"/>
            <a:ext cx="8559042" cy="4761165"/>
          </a:xfrm>
          <a:prstGeom prst="rect">
            <a:avLst/>
          </a:prstGeom>
        </p:spPr>
      </p:pic>
      <p:sp>
        <p:nvSpPr>
          <p:cNvPr id="8" name="object 3"/>
          <p:cNvSpPr/>
          <p:nvPr/>
        </p:nvSpPr>
        <p:spPr>
          <a:xfrm>
            <a:off x="0" y="5128204"/>
            <a:ext cx="9144000" cy="1729795"/>
          </a:xfrm>
          <a:prstGeom prst="rect">
            <a:avLst/>
          </a:prstGeom>
          <a:blipFill>
            <a:blip r:embed="rId3" cstate="print"/>
            <a:srcRect/>
            <a:stretch>
              <a:fillRect t="-296464" b="2"/>
            </a:stretch>
          </a:blipFill>
        </p:spPr>
        <p:txBody>
          <a:bodyPr wrap="square" lIns="0" tIns="0" rIns="0" bIns="0" rtlCol="0"/>
          <a:lstStyle/>
          <a:p>
            <a:pPr defTabSz="297935"/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3280" y="152400"/>
            <a:ext cx="8200562" cy="870199"/>
          </a:xfrm>
          <a:prstGeom prst="rect">
            <a:avLst/>
          </a:prstGeom>
        </p:spPr>
        <p:txBody>
          <a:bodyPr vert="horz" wrap="square" lIns="0" tIns="8343" rIns="0" bIns="0" rtlCol="0">
            <a:spAutoFit/>
          </a:bodyPr>
          <a:lstStyle/>
          <a:p>
            <a:pPr marL="8343">
              <a:spcBef>
                <a:spcPts val="66"/>
              </a:spcBef>
            </a:pPr>
            <a:r>
              <a:rPr lang="en-US" sz="2800" spc="131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Average Daily Number of Aircraft Noise</a:t>
            </a:r>
            <a:br>
              <a:rPr lang="en-US" sz="2800" spc="131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spc="131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Occurrences Above Each 5 dB Increment</a:t>
            </a:r>
            <a:endParaRPr sz="2800" spc="187" dirty="0">
              <a:solidFill>
                <a:srgbClr val="2451A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56762" y="2992383"/>
            <a:ext cx="120427" cy="337179"/>
          </a:xfrm>
          <a:prstGeom prst="rect">
            <a:avLst/>
          </a:prstGeom>
          <a:noFill/>
        </p:spPr>
        <p:txBody>
          <a:bodyPr wrap="none" lIns="59587" tIns="29793" rIns="59587" bIns="29793" rtlCol="0">
            <a:spAutoFit/>
          </a:bodyPr>
          <a:lstStyle/>
          <a:p>
            <a:pPr defTabSz="297935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667565" y="1126314"/>
            <a:ext cx="7863339" cy="316201"/>
          </a:xfrm>
          <a:prstGeom prst="rect">
            <a:avLst/>
          </a:prstGeom>
        </p:spPr>
        <p:txBody>
          <a:bodyPr vert="horz" wrap="square" lIns="0" tIns="8343" rIns="0" bIns="0" rtlCol="0">
            <a:spAutoFit/>
          </a:bodyPr>
          <a:lstStyle>
            <a:lvl1pPr>
              <a:defRPr sz="6000" b="1" i="0">
                <a:solidFill>
                  <a:srgbClr val="0C74CC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defTabSz="297935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667445" y="1086684"/>
            <a:ext cx="1297347" cy="79259"/>
          </a:xfrm>
          <a:custGeom>
            <a:avLst/>
            <a:gdLst/>
            <a:ahLst/>
            <a:cxnLst/>
            <a:rect l="l" t="t" r="r" b="b"/>
            <a:pathLst>
              <a:path w="1974850" h="120650">
                <a:moveTo>
                  <a:pt x="0" y="120561"/>
                </a:moveTo>
                <a:lnTo>
                  <a:pt x="1974850" y="120561"/>
                </a:lnTo>
                <a:lnTo>
                  <a:pt x="1974850" y="0"/>
                </a:lnTo>
                <a:lnTo>
                  <a:pt x="0" y="0"/>
                </a:lnTo>
                <a:lnTo>
                  <a:pt x="0" y="120561"/>
                </a:lnTo>
                <a:close/>
              </a:path>
            </a:pathLst>
          </a:custGeom>
          <a:solidFill>
            <a:srgbClr val="78BE3B"/>
          </a:solidFill>
        </p:spPr>
        <p:txBody>
          <a:bodyPr wrap="square" lIns="0" tIns="0" rIns="0" bIns="0" rtlCol="0"/>
          <a:lstStyle/>
          <a:p>
            <a:pPr defTabSz="297935"/>
            <a:endParaRPr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" y="1291204"/>
            <a:ext cx="8839200" cy="337450"/>
          </a:xfrm>
          <a:prstGeom prst="rect">
            <a:avLst/>
          </a:prstGeom>
        </p:spPr>
        <p:txBody>
          <a:bodyPr wrap="square" lIns="59867" tIns="29933" rIns="59867" bIns="29933">
            <a:spAutoFit/>
          </a:bodyPr>
          <a:lstStyle/>
          <a:p>
            <a:pPr marL="297894" lvl="1" algn="just" defTabSz="297935">
              <a:spcAft>
                <a:spcPts val="788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				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421712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80" y="1187389"/>
            <a:ext cx="8160585" cy="4680011"/>
          </a:xfrm>
          <a:prstGeom prst="rect">
            <a:avLst/>
          </a:prstGeom>
        </p:spPr>
      </p:pic>
      <p:sp>
        <p:nvSpPr>
          <p:cNvPr id="8" name="object 3"/>
          <p:cNvSpPr/>
          <p:nvPr/>
        </p:nvSpPr>
        <p:spPr>
          <a:xfrm>
            <a:off x="0" y="5128204"/>
            <a:ext cx="9144000" cy="1729795"/>
          </a:xfrm>
          <a:prstGeom prst="rect">
            <a:avLst/>
          </a:prstGeom>
          <a:blipFill>
            <a:blip r:embed="rId3" cstate="print"/>
            <a:srcRect/>
            <a:stretch>
              <a:fillRect t="-296464" b="2"/>
            </a:stretch>
          </a:blipFill>
        </p:spPr>
        <p:txBody>
          <a:bodyPr wrap="square" lIns="0" tIns="0" rIns="0" bIns="0" rtlCol="0"/>
          <a:lstStyle/>
          <a:p>
            <a:pPr defTabSz="297935"/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3280" y="525189"/>
            <a:ext cx="7863339" cy="439312"/>
          </a:xfrm>
          <a:prstGeom prst="rect">
            <a:avLst/>
          </a:prstGeom>
        </p:spPr>
        <p:txBody>
          <a:bodyPr vert="horz" wrap="square" lIns="0" tIns="8343" rIns="0" bIns="0" rtlCol="0">
            <a:spAutoFit/>
          </a:bodyPr>
          <a:lstStyle/>
          <a:p>
            <a:pPr marL="8343">
              <a:spcBef>
                <a:spcPts val="66"/>
              </a:spcBef>
            </a:pPr>
            <a:r>
              <a:rPr lang="en-US" sz="2800" spc="131" dirty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 Three </a:t>
            </a:r>
            <a:r>
              <a:rPr lang="en-US" sz="2800" spc="131" dirty="0" err="1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Lmaxs</a:t>
            </a:r>
            <a:r>
              <a:rPr lang="en-US" sz="2800" spc="131" dirty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Each NMS</a:t>
            </a:r>
            <a:endParaRPr sz="2800" spc="187" dirty="0">
              <a:solidFill>
                <a:srgbClr val="2451A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56762" y="2992383"/>
            <a:ext cx="120427" cy="337179"/>
          </a:xfrm>
          <a:prstGeom prst="rect">
            <a:avLst/>
          </a:prstGeom>
          <a:noFill/>
        </p:spPr>
        <p:txBody>
          <a:bodyPr wrap="none" lIns="59587" tIns="29793" rIns="59587" bIns="29793" rtlCol="0">
            <a:spAutoFit/>
          </a:bodyPr>
          <a:lstStyle/>
          <a:p>
            <a:pPr defTabSz="297935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667565" y="1126314"/>
            <a:ext cx="7863339" cy="316201"/>
          </a:xfrm>
          <a:prstGeom prst="rect">
            <a:avLst/>
          </a:prstGeom>
        </p:spPr>
        <p:txBody>
          <a:bodyPr vert="horz" wrap="square" lIns="0" tIns="8343" rIns="0" bIns="0" rtlCol="0">
            <a:spAutoFit/>
          </a:bodyPr>
          <a:lstStyle>
            <a:lvl1pPr>
              <a:defRPr sz="6000" b="1" i="0">
                <a:solidFill>
                  <a:srgbClr val="0C74CC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defTabSz="297935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667445" y="1086684"/>
            <a:ext cx="1297347" cy="79259"/>
          </a:xfrm>
          <a:custGeom>
            <a:avLst/>
            <a:gdLst/>
            <a:ahLst/>
            <a:cxnLst/>
            <a:rect l="l" t="t" r="r" b="b"/>
            <a:pathLst>
              <a:path w="1974850" h="120650">
                <a:moveTo>
                  <a:pt x="0" y="120561"/>
                </a:moveTo>
                <a:lnTo>
                  <a:pt x="1974850" y="120561"/>
                </a:lnTo>
                <a:lnTo>
                  <a:pt x="1974850" y="0"/>
                </a:lnTo>
                <a:lnTo>
                  <a:pt x="0" y="0"/>
                </a:lnTo>
                <a:lnTo>
                  <a:pt x="0" y="120561"/>
                </a:lnTo>
                <a:close/>
              </a:path>
            </a:pathLst>
          </a:custGeom>
          <a:solidFill>
            <a:srgbClr val="78BE3B"/>
          </a:solidFill>
        </p:spPr>
        <p:txBody>
          <a:bodyPr wrap="square" lIns="0" tIns="0" rIns="0" bIns="0" rtlCol="0"/>
          <a:lstStyle/>
          <a:p>
            <a:pPr defTabSz="297935"/>
            <a:endParaRPr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" y="1291204"/>
            <a:ext cx="8839200" cy="337450"/>
          </a:xfrm>
          <a:prstGeom prst="rect">
            <a:avLst/>
          </a:prstGeom>
        </p:spPr>
        <p:txBody>
          <a:bodyPr wrap="square" lIns="59867" tIns="29933" rIns="59867" bIns="29933">
            <a:spAutoFit/>
          </a:bodyPr>
          <a:lstStyle/>
          <a:p>
            <a:pPr marL="297894" lvl="1" algn="just" defTabSz="297935">
              <a:spcAft>
                <a:spcPts val="788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				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</a:p>
        </p:txBody>
      </p:sp>
      <p:sp>
        <p:nvSpPr>
          <p:cNvPr id="5" name="Rectangle 4"/>
          <p:cNvSpPr/>
          <p:nvPr/>
        </p:nvSpPr>
        <p:spPr>
          <a:xfrm>
            <a:off x="617561" y="5723578"/>
            <a:ext cx="1592239" cy="372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7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57972"/>
            <a:ext cx="8594355" cy="4585628"/>
          </a:xfrm>
          <a:prstGeom prst="rect">
            <a:avLst/>
          </a:prstGeom>
        </p:spPr>
      </p:pic>
      <p:sp>
        <p:nvSpPr>
          <p:cNvPr id="8" name="object 3"/>
          <p:cNvSpPr/>
          <p:nvPr/>
        </p:nvSpPr>
        <p:spPr>
          <a:xfrm>
            <a:off x="0" y="5128204"/>
            <a:ext cx="9144000" cy="1729795"/>
          </a:xfrm>
          <a:prstGeom prst="rect">
            <a:avLst/>
          </a:prstGeom>
          <a:blipFill>
            <a:blip r:embed="rId3" cstate="print"/>
            <a:srcRect/>
            <a:stretch>
              <a:fillRect t="-296464" b="2"/>
            </a:stretch>
          </a:blipFill>
        </p:spPr>
        <p:txBody>
          <a:bodyPr wrap="square" lIns="0" tIns="0" rIns="0" bIns="0" rtlCol="0"/>
          <a:lstStyle/>
          <a:p>
            <a:pPr defTabSz="297935"/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3280" y="525189"/>
            <a:ext cx="7863339" cy="439312"/>
          </a:xfrm>
          <a:prstGeom prst="rect">
            <a:avLst/>
          </a:prstGeom>
        </p:spPr>
        <p:txBody>
          <a:bodyPr vert="horz" wrap="square" lIns="0" tIns="8343" rIns="0" bIns="0" rtlCol="0">
            <a:spAutoFit/>
          </a:bodyPr>
          <a:lstStyle/>
          <a:p>
            <a:pPr marL="8343">
              <a:spcBef>
                <a:spcPts val="66"/>
              </a:spcBef>
            </a:pPr>
            <a:r>
              <a:rPr lang="en-US" sz="2800" spc="131" dirty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Noise Complaints</a:t>
            </a:r>
            <a:endParaRPr sz="2800" spc="187" dirty="0">
              <a:solidFill>
                <a:srgbClr val="2451A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56762" y="2992383"/>
            <a:ext cx="120427" cy="337179"/>
          </a:xfrm>
          <a:prstGeom prst="rect">
            <a:avLst/>
          </a:prstGeom>
          <a:noFill/>
        </p:spPr>
        <p:txBody>
          <a:bodyPr wrap="none" lIns="59587" tIns="29793" rIns="59587" bIns="29793" rtlCol="0">
            <a:spAutoFit/>
          </a:bodyPr>
          <a:lstStyle/>
          <a:p>
            <a:pPr defTabSz="297935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667565" y="1126314"/>
            <a:ext cx="7863339" cy="316201"/>
          </a:xfrm>
          <a:prstGeom prst="rect">
            <a:avLst/>
          </a:prstGeom>
        </p:spPr>
        <p:txBody>
          <a:bodyPr vert="horz" wrap="square" lIns="0" tIns="8343" rIns="0" bIns="0" rtlCol="0">
            <a:spAutoFit/>
          </a:bodyPr>
          <a:lstStyle>
            <a:lvl1pPr>
              <a:defRPr sz="6000" b="1" i="0">
                <a:solidFill>
                  <a:srgbClr val="0C74CC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defTabSz="297935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667445" y="1086684"/>
            <a:ext cx="1297347" cy="79259"/>
          </a:xfrm>
          <a:custGeom>
            <a:avLst/>
            <a:gdLst/>
            <a:ahLst/>
            <a:cxnLst/>
            <a:rect l="l" t="t" r="r" b="b"/>
            <a:pathLst>
              <a:path w="1974850" h="120650">
                <a:moveTo>
                  <a:pt x="0" y="120561"/>
                </a:moveTo>
                <a:lnTo>
                  <a:pt x="1974850" y="120561"/>
                </a:lnTo>
                <a:lnTo>
                  <a:pt x="1974850" y="0"/>
                </a:lnTo>
                <a:lnTo>
                  <a:pt x="0" y="0"/>
                </a:lnTo>
                <a:lnTo>
                  <a:pt x="0" y="120561"/>
                </a:lnTo>
                <a:close/>
              </a:path>
            </a:pathLst>
          </a:custGeom>
          <a:solidFill>
            <a:srgbClr val="78BE3B"/>
          </a:solidFill>
        </p:spPr>
        <p:txBody>
          <a:bodyPr wrap="square" lIns="0" tIns="0" rIns="0" bIns="0" rtlCol="0"/>
          <a:lstStyle/>
          <a:p>
            <a:pPr defTabSz="297935"/>
            <a:endParaRPr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" y="1291204"/>
            <a:ext cx="8839200" cy="337450"/>
          </a:xfrm>
          <a:prstGeom prst="rect">
            <a:avLst/>
          </a:prstGeom>
        </p:spPr>
        <p:txBody>
          <a:bodyPr wrap="square" lIns="59867" tIns="29933" rIns="59867" bIns="29933">
            <a:spAutoFit/>
          </a:bodyPr>
          <a:lstStyle/>
          <a:p>
            <a:pPr marL="297894" lvl="1" algn="just" defTabSz="297935">
              <a:spcAft>
                <a:spcPts val="788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				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214683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98" y="1248638"/>
            <a:ext cx="7974802" cy="4694962"/>
          </a:xfrm>
          <a:prstGeom prst="rect">
            <a:avLst/>
          </a:prstGeom>
        </p:spPr>
      </p:pic>
      <p:sp>
        <p:nvSpPr>
          <p:cNvPr id="8" name="object 3"/>
          <p:cNvSpPr/>
          <p:nvPr/>
        </p:nvSpPr>
        <p:spPr>
          <a:xfrm>
            <a:off x="0" y="5128204"/>
            <a:ext cx="9144000" cy="1729795"/>
          </a:xfrm>
          <a:prstGeom prst="rect">
            <a:avLst/>
          </a:prstGeom>
          <a:blipFill>
            <a:blip r:embed="rId3" cstate="print"/>
            <a:srcRect/>
            <a:stretch>
              <a:fillRect t="-296464" b="2"/>
            </a:stretch>
          </a:blipFill>
        </p:spPr>
        <p:txBody>
          <a:bodyPr wrap="square" lIns="0" tIns="0" rIns="0" bIns="0" rtlCol="0"/>
          <a:lstStyle/>
          <a:p>
            <a:pPr defTabSz="297935"/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3280" y="525189"/>
            <a:ext cx="7863339" cy="439312"/>
          </a:xfrm>
          <a:prstGeom prst="rect">
            <a:avLst/>
          </a:prstGeom>
        </p:spPr>
        <p:txBody>
          <a:bodyPr vert="horz" wrap="square" lIns="0" tIns="8343" rIns="0" bIns="0" rtlCol="0">
            <a:spAutoFit/>
          </a:bodyPr>
          <a:lstStyle/>
          <a:p>
            <a:pPr marL="8343">
              <a:spcBef>
                <a:spcPts val="66"/>
              </a:spcBef>
            </a:pPr>
            <a:r>
              <a:rPr lang="en-US" sz="2800" spc="131" dirty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2nd Quarter Complaint Map</a:t>
            </a:r>
            <a:endParaRPr sz="2800" spc="187" dirty="0">
              <a:solidFill>
                <a:srgbClr val="2451A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56762" y="2992383"/>
            <a:ext cx="120427" cy="337179"/>
          </a:xfrm>
          <a:prstGeom prst="rect">
            <a:avLst/>
          </a:prstGeom>
          <a:noFill/>
        </p:spPr>
        <p:txBody>
          <a:bodyPr wrap="none" lIns="59587" tIns="29793" rIns="59587" bIns="29793" rtlCol="0">
            <a:spAutoFit/>
          </a:bodyPr>
          <a:lstStyle/>
          <a:p>
            <a:pPr defTabSz="297935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667565" y="1126314"/>
            <a:ext cx="7863339" cy="316201"/>
          </a:xfrm>
          <a:prstGeom prst="rect">
            <a:avLst/>
          </a:prstGeom>
        </p:spPr>
        <p:txBody>
          <a:bodyPr vert="horz" wrap="square" lIns="0" tIns="8343" rIns="0" bIns="0" rtlCol="0">
            <a:spAutoFit/>
          </a:bodyPr>
          <a:lstStyle>
            <a:lvl1pPr>
              <a:defRPr sz="6000" b="1" i="0">
                <a:solidFill>
                  <a:srgbClr val="0C74CC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defTabSz="297935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667445" y="1086684"/>
            <a:ext cx="1297347" cy="79259"/>
          </a:xfrm>
          <a:custGeom>
            <a:avLst/>
            <a:gdLst/>
            <a:ahLst/>
            <a:cxnLst/>
            <a:rect l="l" t="t" r="r" b="b"/>
            <a:pathLst>
              <a:path w="1974850" h="120650">
                <a:moveTo>
                  <a:pt x="0" y="120561"/>
                </a:moveTo>
                <a:lnTo>
                  <a:pt x="1974850" y="120561"/>
                </a:lnTo>
                <a:lnTo>
                  <a:pt x="1974850" y="0"/>
                </a:lnTo>
                <a:lnTo>
                  <a:pt x="0" y="0"/>
                </a:lnTo>
                <a:lnTo>
                  <a:pt x="0" y="120561"/>
                </a:lnTo>
                <a:close/>
              </a:path>
            </a:pathLst>
          </a:custGeom>
          <a:solidFill>
            <a:srgbClr val="78BE3B"/>
          </a:solidFill>
        </p:spPr>
        <p:txBody>
          <a:bodyPr wrap="square" lIns="0" tIns="0" rIns="0" bIns="0" rtlCol="0"/>
          <a:lstStyle/>
          <a:p>
            <a:pPr defTabSz="297935"/>
            <a:endParaRPr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" y="1291204"/>
            <a:ext cx="8839200" cy="337450"/>
          </a:xfrm>
          <a:prstGeom prst="rect">
            <a:avLst/>
          </a:prstGeom>
        </p:spPr>
        <p:txBody>
          <a:bodyPr wrap="square" lIns="59867" tIns="29933" rIns="59867" bIns="29933">
            <a:spAutoFit/>
          </a:bodyPr>
          <a:lstStyle/>
          <a:p>
            <a:pPr marL="297894" lvl="1" algn="just" defTabSz="297935">
              <a:spcAft>
                <a:spcPts val="788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				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7561" y="5884291"/>
            <a:ext cx="1592239" cy="372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468201" y="3662819"/>
            <a:ext cx="253548" cy="4308"/>
          </a:xfrm>
          <a:prstGeom prst="line">
            <a:avLst/>
          </a:prstGeom>
          <a:ln w="25400">
            <a:solidFill>
              <a:srgbClr val="F8F7F2">
                <a:alpha val="7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55439" y="3436296"/>
            <a:ext cx="173377" cy="57878"/>
          </a:xfrm>
          <a:prstGeom prst="line">
            <a:avLst/>
          </a:prstGeom>
          <a:ln w="22225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4516283" y="3429000"/>
            <a:ext cx="47930" cy="114451"/>
          </a:xfrm>
          <a:custGeom>
            <a:avLst/>
            <a:gdLst>
              <a:gd name="connsiteX0" fmla="*/ 48958 w 50722"/>
              <a:gd name="connsiteY0" fmla="*/ 0 h 157163"/>
              <a:gd name="connsiteX1" fmla="*/ 48958 w 50722"/>
              <a:gd name="connsiteY1" fmla="*/ 52388 h 157163"/>
              <a:gd name="connsiteX2" fmla="*/ 25146 w 50722"/>
              <a:gd name="connsiteY2" fmla="*/ 52388 h 157163"/>
              <a:gd name="connsiteX3" fmla="*/ 39433 w 50722"/>
              <a:gd name="connsiteY3" fmla="*/ 80963 h 157163"/>
              <a:gd name="connsiteX4" fmla="*/ 34671 w 50722"/>
              <a:gd name="connsiteY4" fmla="*/ 90488 h 157163"/>
              <a:gd name="connsiteX5" fmla="*/ 1333 w 50722"/>
              <a:gd name="connsiteY5" fmla="*/ 147638 h 157163"/>
              <a:gd name="connsiteX6" fmla="*/ 6096 w 50722"/>
              <a:gd name="connsiteY6" fmla="*/ 138113 h 157163"/>
              <a:gd name="connsiteX7" fmla="*/ 20383 w 50722"/>
              <a:gd name="connsiteY7" fmla="*/ 138113 h 157163"/>
              <a:gd name="connsiteX8" fmla="*/ 20383 w 50722"/>
              <a:gd name="connsiteY8" fmla="*/ 138113 h 157163"/>
              <a:gd name="connsiteX9" fmla="*/ 20383 w 50722"/>
              <a:gd name="connsiteY9" fmla="*/ 157163 h 15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722" h="157163">
                <a:moveTo>
                  <a:pt x="48958" y="0"/>
                </a:moveTo>
                <a:cubicBezTo>
                  <a:pt x="48958" y="17463"/>
                  <a:pt x="52927" y="43657"/>
                  <a:pt x="48958" y="52388"/>
                </a:cubicBezTo>
                <a:cubicBezTo>
                  <a:pt x="44989" y="61119"/>
                  <a:pt x="26733" y="47626"/>
                  <a:pt x="25146" y="52388"/>
                </a:cubicBezTo>
                <a:cubicBezTo>
                  <a:pt x="23559" y="57150"/>
                  <a:pt x="37845" y="74613"/>
                  <a:pt x="39433" y="80963"/>
                </a:cubicBezTo>
                <a:cubicBezTo>
                  <a:pt x="41020" y="87313"/>
                  <a:pt x="41021" y="79376"/>
                  <a:pt x="34671" y="90488"/>
                </a:cubicBezTo>
                <a:cubicBezTo>
                  <a:pt x="28321" y="101600"/>
                  <a:pt x="1333" y="147638"/>
                  <a:pt x="1333" y="147638"/>
                </a:cubicBezTo>
                <a:cubicBezTo>
                  <a:pt x="-3430" y="155576"/>
                  <a:pt x="6096" y="138113"/>
                  <a:pt x="6096" y="138113"/>
                </a:cubicBezTo>
                <a:cubicBezTo>
                  <a:pt x="9271" y="136526"/>
                  <a:pt x="20383" y="138113"/>
                  <a:pt x="20383" y="138113"/>
                </a:cubicBezTo>
                <a:lnTo>
                  <a:pt x="20383" y="138113"/>
                </a:lnTo>
                <a:lnTo>
                  <a:pt x="20383" y="157163"/>
                </a:lnTo>
              </a:path>
            </a:pathLst>
          </a:custGeom>
          <a:noFill/>
          <a:ln>
            <a:solidFill>
              <a:schemeClr val="tx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4516283" y="3619310"/>
            <a:ext cx="73152" cy="73152"/>
          </a:xfrm>
          <a:prstGeom prst="ellipse">
            <a:avLst/>
          </a:prstGeom>
          <a:solidFill>
            <a:srgbClr val="CC66FF"/>
          </a:solidFill>
          <a:ln w="6350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alt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516283" y="3525425"/>
            <a:ext cx="224976" cy="4647"/>
          </a:xfrm>
          <a:prstGeom prst="line">
            <a:avLst/>
          </a:prstGeom>
          <a:ln w="22225">
            <a:solidFill>
              <a:schemeClr val="tx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4567653" y="3600432"/>
            <a:ext cx="151254" cy="4395"/>
          </a:xfrm>
          <a:prstGeom prst="line">
            <a:avLst/>
          </a:prstGeom>
          <a:ln w="22225">
            <a:solidFill>
              <a:schemeClr val="tx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4728892" y="3510994"/>
            <a:ext cx="2382" cy="163730"/>
          </a:xfrm>
          <a:prstGeom prst="line">
            <a:avLst/>
          </a:prstGeom>
          <a:ln w="44450">
            <a:solidFill>
              <a:srgbClr val="F8F7F2">
                <a:alpha val="9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12"/>
          <p:cNvSpPr>
            <a:spLocks noChangeArrowheads="1"/>
          </p:cNvSpPr>
          <p:nvPr/>
        </p:nvSpPr>
        <p:spPr bwMode="auto">
          <a:xfrm>
            <a:off x="4586286" y="3476680"/>
            <a:ext cx="92144" cy="80243"/>
          </a:xfrm>
          <a:prstGeom prst="ellipse">
            <a:avLst/>
          </a:prstGeom>
          <a:solidFill>
            <a:srgbClr val="9FDFFB"/>
          </a:solidFill>
          <a:ln w="6350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7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86600" y="5791200"/>
            <a:ext cx="2057400" cy="914400"/>
          </a:xfrm>
        </p:spPr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smtClean="0"/>
          </a:p>
          <a:p>
            <a:pPr>
              <a:defRPr/>
            </a:pPr>
            <a:fld id="{03FC6FF0-F6A3-4837-B8B5-E17DD98DCD0A}" type="slidenum">
              <a:rPr lang="en-US" smtClean="0"/>
              <a:pPr>
                <a:defRPr/>
              </a:pPr>
              <a:t>18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9" r="101"/>
          <a:stretch/>
        </p:blipFill>
        <p:spPr>
          <a:xfrm>
            <a:off x="16959" y="0"/>
            <a:ext cx="9125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3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/>
          <p:cNvSpPr/>
          <p:nvPr/>
        </p:nvSpPr>
        <p:spPr>
          <a:xfrm>
            <a:off x="0" y="5128204"/>
            <a:ext cx="9144000" cy="1729795"/>
          </a:xfrm>
          <a:prstGeom prst="rect">
            <a:avLst/>
          </a:prstGeom>
          <a:blipFill>
            <a:blip r:embed="rId2" cstate="print"/>
            <a:srcRect/>
            <a:stretch>
              <a:fillRect t="-296464" b="2"/>
            </a:stretch>
          </a:blipFill>
        </p:spPr>
        <p:txBody>
          <a:bodyPr wrap="square" lIns="0" tIns="0" rIns="0" bIns="0" rtlCol="0"/>
          <a:lstStyle/>
          <a:p>
            <a:pPr defTabSz="297935"/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3280" y="525189"/>
            <a:ext cx="7863339" cy="439312"/>
          </a:xfrm>
          <a:prstGeom prst="rect">
            <a:avLst/>
          </a:prstGeom>
        </p:spPr>
        <p:txBody>
          <a:bodyPr vert="horz" wrap="square" lIns="0" tIns="8343" rIns="0" bIns="0" rtlCol="0">
            <a:spAutoFit/>
          </a:bodyPr>
          <a:lstStyle/>
          <a:p>
            <a:pPr marL="8343">
              <a:spcBef>
                <a:spcPts val="66"/>
              </a:spcBef>
            </a:pPr>
            <a:r>
              <a:rPr lang="en-US" sz="2800" spc="131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Disclaimer</a:t>
            </a:r>
            <a:endParaRPr sz="2800" spc="187" dirty="0">
              <a:solidFill>
                <a:srgbClr val="2451A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56762" y="2992383"/>
            <a:ext cx="120427" cy="337179"/>
          </a:xfrm>
          <a:prstGeom prst="rect">
            <a:avLst/>
          </a:prstGeom>
          <a:noFill/>
        </p:spPr>
        <p:txBody>
          <a:bodyPr wrap="none" lIns="59587" tIns="29793" rIns="59587" bIns="29793" rtlCol="0">
            <a:spAutoFit/>
          </a:bodyPr>
          <a:lstStyle/>
          <a:p>
            <a:pPr defTabSz="297935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667565" y="1126314"/>
            <a:ext cx="7863339" cy="316201"/>
          </a:xfrm>
          <a:prstGeom prst="rect">
            <a:avLst/>
          </a:prstGeom>
        </p:spPr>
        <p:txBody>
          <a:bodyPr vert="horz" wrap="square" lIns="0" tIns="8343" rIns="0" bIns="0" rtlCol="0">
            <a:spAutoFit/>
          </a:bodyPr>
          <a:lstStyle>
            <a:lvl1pPr>
              <a:defRPr sz="6000" b="1" i="0">
                <a:solidFill>
                  <a:srgbClr val="0C74CC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defTabSz="297935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667445" y="1086684"/>
            <a:ext cx="1297347" cy="79259"/>
          </a:xfrm>
          <a:custGeom>
            <a:avLst/>
            <a:gdLst/>
            <a:ahLst/>
            <a:cxnLst/>
            <a:rect l="l" t="t" r="r" b="b"/>
            <a:pathLst>
              <a:path w="1974850" h="120650">
                <a:moveTo>
                  <a:pt x="0" y="120561"/>
                </a:moveTo>
                <a:lnTo>
                  <a:pt x="1974850" y="120561"/>
                </a:lnTo>
                <a:lnTo>
                  <a:pt x="1974850" y="0"/>
                </a:lnTo>
                <a:lnTo>
                  <a:pt x="0" y="0"/>
                </a:lnTo>
                <a:lnTo>
                  <a:pt x="0" y="120561"/>
                </a:lnTo>
                <a:close/>
              </a:path>
            </a:pathLst>
          </a:custGeom>
          <a:solidFill>
            <a:srgbClr val="78BE3B"/>
          </a:solidFill>
        </p:spPr>
        <p:txBody>
          <a:bodyPr wrap="square" lIns="0" tIns="0" rIns="0" bIns="0" rtlCol="0"/>
          <a:lstStyle/>
          <a:p>
            <a:pPr defTabSz="297935"/>
            <a:endParaRPr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" y="1291204"/>
            <a:ext cx="8839200" cy="337450"/>
          </a:xfrm>
          <a:prstGeom prst="rect">
            <a:avLst/>
          </a:prstGeom>
        </p:spPr>
        <p:txBody>
          <a:bodyPr wrap="square" lIns="59867" tIns="29933" rIns="59867" bIns="29933">
            <a:spAutoFit/>
          </a:bodyPr>
          <a:lstStyle/>
          <a:p>
            <a:pPr marL="297894" lvl="1" algn="just" defTabSz="297935">
              <a:spcAft>
                <a:spcPts val="788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				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624836" y="1828800"/>
            <a:ext cx="8118567" cy="3810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400" b="0" dirty="0" smtClean="0">
                <a:latin typeface="Tahoma" pitchFamily="34" charset="0"/>
                <a:cs typeface="Tahoma" pitchFamily="34" charset="0"/>
              </a:rPr>
              <a:t>Adherence to approved noise abatement measures is voluntary and subject to change based on weather, efficiency, and safety.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b="0" dirty="0" smtClean="0">
                <a:latin typeface="Tahoma" pitchFamily="34" charset="0"/>
                <a:cs typeface="Tahoma" pitchFamily="34" charset="0"/>
              </a:rPr>
              <a:t>The contents of this report are for informational purposes only. The information cannot be used for enforcement of any Noise Abatement Measure.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b="0" dirty="0">
                <a:latin typeface="Tahoma" pitchFamily="34" charset="0"/>
                <a:cs typeface="Tahoma" pitchFamily="34" charset="0"/>
              </a:rPr>
              <a:t>Totals may not add to 100.0%, due to rounding</a:t>
            </a:r>
            <a:r>
              <a:rPr lang="en-US" altLang="en-US" sz="2400" dirty="0">
                <a:latin typeface="Tahoma" pitchFamily="34" charset="0"/>
                <a:cs typeface="Tahoma" pitchFamily="34" charset="0"/>
              </a:rPr>
              <a:t>. </a:t>
            </a:r>
            <a:endParaRPr lang="en-US" altLang="en-US" sz="2400" dirty="0" smtClean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08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8577384" cy="4499996"/>
          </a:xfrm>
          <a:prstGeom prst="rect">
            <a:avLst/>
          </a:prstGeom>
        </p:spPr>
      </p:pic>
      <p:sp>
        <p:nvSpPr>
          <p:cNvPr id="8" name="object 3"/>
          <p:cNvSpPr/>
          <p:nvPr/>
        </p:nvSpPr>
        <p:spPr>
          <a:xfrm>
            <a:off x="0" y="5128204"/>
            <a:ext cx="9144000" cy="1729795"/>
          </a:xfrm>
          <a:prstGeom prst="rect">
            <a:avLst/>
          </a:prstGeom>
          <a:blipFill>
            <a:blip r:embed="rId3" cstate="print"/>
            <a:srcRect/>
            <a:stretch>
              <a:fillRect t="-296464" b="2"/>
            </a:stretch>
          </a:blipFill>
        </p:spPr>
        <p:txBody>
          <a:bodyPr wrap="square" lIns="0" tIns="0" rIns="0" bIns="0" rtlCol="0"/>
          <a:lstStyle/>
          <a:p>
            <a:pPr defTabSz="297935"/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3280" y="525189"/>
            <a:ext cx="7863339" cy="439312"/>
          </a:xfrm>
          <a:prstGeom prst="rect">
            <a:avLst/>
          </a:prstGeom>
        </p:spPr>
        <p:txBody>
          <a:bodyPr vert="horz" wrap="square" lIns="0" tIns="8343" rIns="0" bIns="0" rtlCol="0">
            <a:spAutoFit/>
          </a:bodyPr>
          <a:lstStyle/>
          <a:p>
            <a:pPr marL="8343">
              <a:spcBef>
                <a:spcPts val="66"/>
              </a:spcBef>
            </a:pPr>
            <a:r>
              <a:rPr lang="en-US" sz="2800" spc="131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Aircraft Operations</a:t>
            </a:r>
            <a:endParaRPr sz="2800" spc="187" dirty="0">
              <a:solidFill>
                <a:srgbClr val="2451A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56762" y="2992383"/>
            <a:ext cx="120427" cy="337179"/>
          </a:xfrm>
          <a:prstGeom prst="rect">
            <a:avLst/>
          </a:prstGeom>
          <a:noFill/>
        </p:spPr>
        <p:txBody>
          <a:bodyPr wrap="none" lIns="59587" tIns="29793" rIns="59587" bIns="29793" rtlCol="0">
            <a:spAutoFit/>
          </a:bodyPr>
          <a:lstStyle/>
          <a:p>
            <a:pPr defTabSz="297935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667565" y="1126314"/>
            <a:ext cx="7863339" cy="316201"/>
          </a:xfrm>
          <a:prstGeom prst="rect">
            <a:avLst/>
          </a:prstGeom>
        </p:spPr>
        <p:txBody>
          <a:bodyPr vert="horz" wrap="square" lIns="0" tIns="8343" rIns="0" bIns="0" rtlCol="0">
            <a:spAutoFit/>
          </a:bodyPr>
          <a:lstStyle>
            <a:lvl1pPr>
              <a:defRPr sz="6000" b="1" i="0">
                <a:solidFill>
                  <a:srgbClr val="0C74CC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defTabSz="297935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667445" y="1086684"/>
            <a:ext cx="1297347" cy="79259"/>
          </a:xfrm>
          <a:custGeom>
            <a:avLst/>
            <a:gdLst/>
            <a:ahLst/>
            <a:cxnLst/>
            <a:rect l="l" t="t" r="r" b="b"/>
            <a:pathLst>
              <a:path w="1974850" h="120650">
                <a:moveTo>
                  <a:pt x="0" y="120561"/>
                </a:moveTo>
                <a:lnTo>
                  <a:pt x="1974850" y="120561"/>
                </a:lnTo>
                <a:lnTo>
                  <a:pt x="1974850" y="0"/>
                </a:lnTo>
                <a:lnTo>
                  <a:pt x="0" y="0"/>
                </a:lnTo>
                <a:lnTo>
                  <a:pt x="0" y="120561"/>
                </a:lnTo>
                <a:close/>
              </a:path>
            </a:pathLst>
          </a:custGeom>
          <a:solidFill>
            <a:srgbClr val="78BE3B"/>
          </a:solidFill>
        </p:spPr>
        <p:txBody>
          <a:bodyPr wrap="square" lIns="0" tIns="0" rIns="0" bIns="0" rtlCol="0"/>
          <a:lstStyle/>
          <a:p>
            <a:pPr defTabSz="297935"/>
            <a:endParaRPr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" y="1291204"/>
            <a:ext cx="8839200" cy="337450"/>
          </a:xfrm>
          <a:prstGeom prst="rect">
            <a:avLst/>
          </a:prstGeom>
        </p:spPr>
        <p:txBody>
          <a:bodyPr wrap="square" lIns="59867" tIns="29933" rIns="59867" bIns="29933">
            <a:spAutoFit/>
          </a:bodyPr>
          <a:lstStyle/>
          <a:p>
            <a:pPr marL="297894" lvl="1" algn="just" defTabSz="297935">
              <a:spcAft>
                <a:spcPts val="788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				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102884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531" r="-7531"/>
          <a:stretch/>
        </p:blipFill>
        <p:spPr>
          <a:xfrm>
            <a:off x="663280" y="1147990"/>
            <a:ext cx="8539995" cy="4692305"/>
          </a:xfrm>
          <a:prstGeom prst="rect">
            <a:avLst/>
          </a:prstGeom>
        </p:spPr>
      </p:pic>
      <p:sp>
        <p:nvSpPr>
          <p:cNvPr id="8" name="object 3"/>
          <p:cNvSpPr/>
          <p:nvPr/>
        </p:nvSpPr>
        <p:spPr>
          <a:xfrm>
            <a:off x="0" y="5128204"/>
            <a:ext cx="9144000" cy="1729795"/>
          </a:xfrm>
          <a:prstGeom prst="rect">
            <a:avLst/>
          </a:prstGeom>
          <a:blipFill>
            <a:blip r:embed="rId3" cstate="print"/>
            <a:srcRect/>
            <a:stretch>
              <a:fillRect t="-296464" b="2"/>
            </a:stretch>
          </a:blipFill>
        </p:spPr>
        <p:txBody>
          <a:bodyPr wrap="square" lIns="0" tIns="0" rIns="0" bIns="0" rtlCol="0"/>
          <a:lstStyle/>
          <a:p>
            <a:pPr defTabSz="297935"/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3280" y="525189"/>
            <a:ext cx="7863339" cy="439312"/>
          </a:xfrm>
          <a:prstGeom prst="rect">
            <a:avLst/>
          </a:prstGeom>
        </p:spPr>
        <p:txBody>
          <a:bodyPr vert="horz" wrap="square" lIns="0" tIns="8343" rIns="0" bIns="0" rtlCol="0">
            <a:spAutoFit/>
          </a:bodyPr>
          <a:lstStyle/>
          <a:p>
            <a:pPr marL="8343">
              <a:spcBef>
                <a:spcPts val="66"/>
              </a:spcBef>
            </a:pPr>
            <a:r>
              <a:rPr lang="en-US" sz="2800" spc="131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Fleet Mix</a:t>
            </a:r>
            <a:endParaRPr sz="2800" spc="187" dirty="0">
              <a:solidFill>
                <a:srgbClr val="2451A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56762" y="2992383"/>
            <a:ext cx="120427" cy="337179"/>
          </a:xfrm>
          <a:prstGeom prst="rect">
            <a:avLst/>
          </a:prstGeom>
          <a:noFill/>
        </p:spPr>
        <p:txBody>
          <a:bodyPr wrap="none" lIns="59587" tIns="29793" rIns="59587" bIns="29793" rtlCol="0">
            <a:spAutoFit/>
          </a:bodyPr>
          <a:lstStyle/>
          <a:p>
            <a:pPr defTabSz="297935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667565" y="1126314"/>
            <a:ext cx="7863339" cy="316201"/>
          </a:xfrm>
          <a:prstGeom prst="rect">
            <a:avLst/>
          </a:prstGeom>
        </p:spPr>
        <p:txBody>
          <a:bodyPr vert="horz" wrap="square" lIns="0" tIns="8343" rIns="0" bIns="0" rtlCol="0">
            <a:spAutoFit/>
          </a:bodyPr>
          <a:lstStyle>
            <a:lvl1pPr>
              <a:defRPr sz="6000" b="1" i="0">
                <a:solidFill>
                  <a:srgbClr val="0C74CC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defTabSz="297935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667445" y="1086684"/>
            <a:ext cx="1297347" cy="79259"/>
          </a:xfrm>
          <a:custGeom>
            <a:avLst/>
            <a:gdLst/>
            <a:ahLst/>
            <a:cxnLst/>
            <a:rect l="l" t="t" r="r" b="b"/>
            <a:pathLst>
              <a:path w="1974850" h="120650">
                <a:moveTo>
                  <a:pt x="0" y="120561"/>
                </a:moveTo>
                <a:lnTo>
                  <a:pt x="1974850" y="120561"/>
                </a:lnTo>
                <a:lnTo>
                  <a:pt x="1974850" y="0"/>
                </a:lnTo>
                <a:lnTo>
                  <a:pt x="0" y="0"/>
                </a:lnTo>
                <a:lnTo>
                  <a:pt x="0" y="120561"/>
                </a:lnTo>
                <a:close/>
              </a:path>
            </a:pathLst>
          </a:custGeom>
          <a:solidFill>
            <a:srgbClr val="78BE3B"/>
          </a:solidFill>
        </p:spPr>
        <p:txBody>
          <a:bodyPr wrap="square" lIns="0" tIns="0" rIns="0" bIns="0" rtlCol="0"/>
          <a:lstStyle/>
          <a:p>
            <a:pPr defTabSz="297935"/>
            <a:endParaRPr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" y="1291204"/>
            <a:ext cx="8839200" cy="337450"/>
          </a:xfrm>
          <a:prstGeom prst="rect">
            <a:avLst/>
          </a:prstGeom>
        </p:spPr>
        <p:txBody>
          <a:bodyPr wrap="square" lIns="59867" tIns="29933" rIns="59867" bIns="29933">
            <a:spAutoFit/>
          </a:bodyPr>
          <a:lstStyle/>
          <a:p>
            <a:pPr marL="297894" lvl="1" algn="just" defTabSz="297935">
              <a:spcAft>
                <a:spcPts val="788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				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215845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03" y="1126314"/>
            <a:ext cx="8473984" cy="5004200"/>
          </a:xfrm>
          <a:prstGeom prst="rect">
            <a:avLst/>
          </a:prstGeom>
        </p:spPr>
      </p:pic>
      <p:sp>
        <p:nvSpPr>
          <p:cNvPr id="8" name="object 3"/>
          <p:cNvSpPr/>
          <p:nvPr/>
        </p:nvSpPr>
        <p:spPr>
          <a:xfrm>
            <a:off x="0" y="5128204"/>
            <a:ext cx="9144000" cy="1729795"/>
          </a:xfrm>
          <a:prstGeom prst="rect">
            <a:avLst/>
          </a:prstGeom>
          <a:blipFill>
            <a:blip r:embed="rId3" cstate="print"/>
            <a:srcRect/>
            <a:stretch>
              <a:fillRect t="-296464" b="2"/>
            </a:stretch>
          </a:blipFill>
        </p:spPr>
        <p:txBody>
          <a:bodyPr wrap="square" lIns="0" tIns="0" rIns="0" bIns="0" rtlCol="0"/>
          <a:lstStyle/>
          <a:p>
            <a:pPr defTabSz="297935"/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3280" y="525189"/>
            <a:ext cx="7863339" cy="439312"/>
          </a:xfrm>
          <a:prstGeom prst="rect">
            <a:avLst/>
          </a:prstGeom>
        </p:spPr>
        <p:txBody>
          <a:bodyPr vert="horz" wrap="square" lIns="0" tIns="8343" rIns="0" bIns="0" rtlCol="0">
            <a:spAutoFit/>
          </a:bodyPr>
          <a:lstStyle/>
          <a:p>
            <a:pPr marL="8343">
              <a:spcBef>
                <a:spcPts val="66"/>
              </a:spcBef>
            </a:pPr>
            <a:r>
              <a:rPr lang="en-US" sz="2800" spc="131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Runway Use: 2</a:t>
            </a:r>
            <a:r>
              <a:rPr lang="en-US" sz="2800" spc="131" baseline="30000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lang="en-US" sz="2800" spc="131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Qtr., 2019 Arrivals</a:t>
            </a:r>
            <a:endParaRPr sz="2800" spc="187" dirty="0">
              <a:solidFill>
                <a:srgbClr val="2451A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56762" y="2992383"/>
            <a:ext cx="120427" cy="337179"/>
          </a:xfrm>
          <a:prstGeom prst="rect">
            <a:avLst/>
          </a:prstGeom>
          <a:noFill/>
        </p:spPr>
        <p:txBody>
          <a:bodyPr wrap="none" lIns="59587" tIns="29793" rIns="59587" bIns="29793" rtlCol="0">
            <a:spAutoFit/>
          </a:bodyPr>
          <a:lstStyle/>
          <a:p>
            <a:pPr defTabSz="297935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667565" y="1126314"/>
            <a:ext cx="7863339" cy="316201"/>
          </a:xfrm>
          <a:prstGeom prst="rect">
            <a:avLst/>
          </a:prstGeom>
        </p:spPr>
        <p:txBody>
          <a:bodyPr vert="horz" wrap="square" lIns="0" tIns="8343" rIns="0" bIns="0" rtlCol="0">
            <a:spAutoFit/>
          </a:bodyPr>
          <a:lstStyle>
            <a:lvl1pPr>
              <a:defRPr sz="6000" b="1" i="0">
                <a:solidFill>
                  <a:srgbClr val="0C74CC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defTabSz="297935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667445" y="1086684"/>
            <a:ext cx="1297347" cy="79259"/>
          </a:xfrm>
          <a:custGeom>
            <a:avLst/>
            <a:gdLst/>
            <a:ahLst/>
            <a:cxnLst/>
            <a:rect l="l" t="t" r="r" b="b"/>
            <a:pathLst>
              <a:path w="1974850" h="120650">
                <a:moveTo>
                  <a:pt x="0" y="120561"/>
                </a:moveTo>
                <a:lnTo>
                  <a:pt x="1974850" y="120561"/>
                </a:lnTo>
                <a:lnTo>
                  <a:pt x="1974850" y="0"/>
                </a:lnTo>
                <a:lnTo>
                  <a:pt x="0" y="0"/>
                </a:lnTo>
                <a:lnTo>
                  <a:pt x="0" y="120561"/>
                </a:lnTo>
                <a:close/>
              </a:path>
            </a:pathLst>
          </a:custGeom>
          <a:solidFill>
            <a:srgbClr val="78BE3B"/>
          </a:solidFill>
        </p:spPr>
        <p:txBody>
          <a:bodyPr wrap="square" lIns="0" tIns="0" rIns="0" bIns="0" rtlCol="0"/>
          <a:lstStyle/>
          <a:p>
            <a:pPr defTabSz="297935"/>
            <a:endParaRPr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" y="1291204"/>
            <a:ext cx="8839200" cy="337450"/>
          </a:xfrm>
          <a:prstGeom prst="rect">
            <a:avLst/>
          </a:prstGeom>
        </p:spPr>
        <p:txBody>
          <a:bodyPr wrap="square" lIns="59867" tIns="29933" rIns="59867" bIns="29933">
            <a:spAutoFit/>
          </a:bodyPr>
          <a:lstStyle/>
          <a:p>
            <a:pPr marL="297894" lvl="1" algn="just" defTabSz="297935">
              <a:spcAft>
                <a:spcPts val="788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				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417289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28" y="1244033"/>
            <a:ext cx="8060777" cy="4851967"/>
          </a:xfrm>
          <a:prstGeom prst="rect">
            <a:avLst/>
          </a:prstGeom>
        </p:spPr>
      </p:pic>
      <p:sp>
        <p:nvSpPr>
          <p:cNvPr id="8" name="object 3"/>
          <p:cNvSpPr/>
          <p:nvPr/>
        </p:nvSpPr>
        <p:spPr>
          <a:xfrm>
            <a:off x="0" y="5128204"/>
            <a:ext cx="9144000" cy="1729795"/>
          </a:xfrm>
          <a:prstGeom prst="rect">
            <a:avLst/>
          </a:prstGeom>
          <a:blipFill>
            <a:blip r:embed="rId3" cstate="print"/>
            <a:srcRect/>
            <a:stretch>
              <a:fillRect t="-296464" b="2"/>
            </a:stretch>
          </a:blipFill>
        </p:spPr>
        <p:txBody>
          <a:bodyPr wrap="square" lIns="0" tIns="0" rIns="0" bIns="0" rtlCol="0"/>
          <a:lstStyle/>
          <a:p>
            <a:pPr defTabSz="297935"/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3280" y="525189"/>
            <a:ext cx="7863339" cy="439312"/>
          </a:xfrm>
          <a:prstGeom prst="rect">
            <a:avLst/>
          </a:prstGeom>
        </p:spPr>
        <p:txBody>
          <a:bodyPr vert="horz" wrap="square" lIns="0" tIns="8343" rIns="0" bIns="0" rtlCol="0">
            <a:spAutoFit/>
          </a:bodyPr>
          <a:lstStyle/>
          <a:p>
            <a:pPr marL="8343">
              <a:spcBef>
                <a:spcPts val="66"/>
              </a:spcBef>
            </a:pPr>
            <a:r>
              <a:rPr lang="en-US" sz="2800" spc="131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Runway Use: 2</a:t>
            </a:r>
            <a:r>
              <a:rPr lang="en-US" sz="2800" spc="131" baseline="30000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lang="en-US" sz="2800" spc="131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Qtr., 2019 Departures</a:t>
            </a:r>
            <a:endParaRPr sz="2800" spc="187" dirty="0">
              <a:solidFill>
                <a:srgbClr val="2451A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56762" y="2992383"/>
            <a:ext cx="120427" cy="337179"/>
          </a:xfrm>
          <a:prstGeom prst="rect">
            <a:avLst/>
          </a:prstGeom>
          <a:noFill/>
        </p:spPr>
        <p:txBody>
          <a:bodyPr wrap="none" lIns="59587" tIns="29793" rIns="59587" bIns="29793" rtlCol="0">
            <a:spAutoFit/>
          </a:bodyPr>
          <a:lstStyle/>
          <a:p>
            <a:pPr defTabSz="297935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667565" y="1126314"/>
            <a:ext cx="7863339" cy="316201"/>
          </a:xfrm>
          <a:prstGeom prst="rect">
            <a:avLst/>
          </a:prstGeom>
        </p:spPr>
        <p:txBody>
          <a:bodyPr vert="horz" wrap="square" lIns="0" tIns="8343" rIns="0" bIns="0" rtlCol="0">
            <a:spAutoFit/>
          </a:bodyPr>
          <a:lstStyle>
            <a:lvl1pPr>
              <a:defRPr sz="6000" b="1" i="0">
                <a:solidFill>
                  <a:srgbClr val="0C74CC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defTabSz="297935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667445" y="1086684"/>
            <a:ext cx="1297347" cy="79259"/>
          </a:xfrm>
          <a:custGeom>
            <a:avLst/>
            <a:gdLst/>
            <a:ahLst/>
            <a:cxnLst/>
            <a:rect l="l" t="t" r="r" b="b"/>
            <a:pathLst>
              <a:path w="1974850" h="120650">
                <a:moveTo>
                  <a:pt x="0" y="120561"/>
                </a:moveTo>
                <a:lnTo>
                  <a:pt x="1974850" y="120561"/>
                </a:lnTo>
                <a:lnTo>
                  <a:pt x="1974850" y="0"/>
                </a:lnTo>
                <a:lnTo>
                  <a:pt x="0" y="0"/>
                </a:lnTo>
                <a:lnTo>
                  <a:pt x="0" y="120561"/>
                </a:lnTo>
                <a:close/>
              </a:path>
            </a:pathLst>
          </a:custGeom>
          <a:solidFill>
            <a:srgbClr val="78BE3B"/>
          </a:solidFill>
        </p:spPr>
        <p:txBody>
          <a:bodyPr wrap="square" lIns="0" tIns="0" rIns="0" bIns="0" rtlCol="0"/>
          <a:lstStyle/>
          <a:p>
            <a:pPr defTabSz="297935"/>
            <a:endParaRPr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" y="1291204"/>
            <a:ext cx="8839200" cy="337450"/>
          </a:xfrm>
          <a:prstGeom prst="rect">
            <a:avLst/>
          </a:prstGeom>
        </p:spPr>
        <p:txBody>
          <a:bodyPr wrap="square" lIns="59867" tIns="29933" rIns="59867" bIns="29933">
            <a:spAutoFit/>
          </a:bodyPr>
          <a:lstStyle/>
          <a:p>
            <a:pPr marL="297894" lvl="1" algn="just" defTabSz="297935">
              <a:spcAft>
                <a:spcPts val="788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				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37406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06077"/>
            <a:ext cx="8965060" cy="4432724"/>
          </a:xfrm>
          <a:prstGeom prst="rect">
            <a:avLst/>
          </a:prstGeom>
        </p:spPr>
      </p:pic>
      <p:sp>
        <p:nvSpPr>
          <p:cNvPr id="8" name="object 3"/>
          <p:cNvSpPr/>
          <p:nvPr/>
        </p:nvSpPr>
        <p:spPr>
          <a:xfrm>
            <a:off x="0" y="5128204"/>
            <a:ext cx="9144000" cy="1729795"/>
          </a:xfrm>
          <a:prstGeom prst="rect">
            <a:avLst/>
          </a:prstGeom>
          <a:blipFill>
            <a:blip r:embed="rId3" cstate="print"/>
            <a:srcRect/>
            <a:stretch>
              <a:fillRect t="-296464" b="2"/>
            </a:stretch>
          </a:blipFill>
        </p:spPr>
        <p:txBody>
          <a:bodyPr wrap="square" lIns="0" tIns="0" rIns="0" bIns="0" rtlCol="0"/>
          <a:lstStyle/>
          <a:p>
            <a:pPr defTabSz="297935"/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3280" y="525189"/>
            <a:ext cx="7863339" cy="439312"/>
          </a:xfrm>
          <a:prstGeom prst="rect">
            <a:avLst/>
          </a:prstGeom>
        </p:spPr>
        <p:txBody>
          <a:bodyPr vert="horz" wrap="square" lIns="0" tIns="8343" rIns="0" bIns="0" rtlCol="0">
            <a:spAutoFit/>
          </a:bodyPr>
          <a:lstStyle/>
          <a:p>
            <a:pPr marL="8343">
              <a:spcBef>
                <a:spcPts val="66"/>
              </a:spcBef>
            </a:pPr>
            <a:r>
              <a:rPr lang="en-US" sz="2800" spc="131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Departure Headings, 2</a:t>
            </a:r>
            <a:r>
              <a:rPr lang="en-US" sz="2800" spc="131" baseline="30000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lang="en-US" sz="2800" spc="131" dirty="0" smtClean="0">
                <a:solidFill>
                  <a:srgbClr val="2451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Qtr.: Day-time</a:t>
            </a:r>
            <a:endParaRPr sz="2800" spc="187" dirty="0">
              <a:solidFill>
                <a:srgbClr val="2451A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56762" y="2992383"/>
            <a:ext cx="120427" cy="337179"/>
          </a:xfrm>
          <a:prstGeom prst="rect">
            <a:avLst/>
          </a:prstGeom>
          <a:noFill/>
        </p:spPr>
        <p:txBody>
          <a:bodyPr wrap="none" lIns="59587" tIns="29793" rIns="59587" bIns="29793" rtlCol="0">
            <a:spAutoFit/>
          </a:bodyPr>
          <a:lstStyle/>
          <a:p>
            <a:pPr defTabSz="297935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667565" y="1126314"/>
            <a:ext cx="7863339" cy="316201"/>
          </a:xfrm>
          <a:prstGeom prst="rect">
            <a:avLst/>
          </a:prstGeom>
        </p:spPr>
        <p:txBody>
          <a:bodyPr vert="horz" wrap="square" lIns="0" tIns="8343" rIns="0" bIns="0" rtlCol="0">
            <a:spAutoFit/>
          </a:bodyPr>
          <a:lstStyle>
            <a:lvl1pPr>
              <a:defRPr sz="6000" b="1" i="0">
                <a:solidFill>
                  <a:srgbClr val="0C74CC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defTabSz="297935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667445" y="1086684"/>
            <a:ext cx="1297347" cy="79259"/>
          </a:xfrm>
          <a:custGeom>
            <a:avLst/>
            <a:gdLst/>
            <a:ahLst/>
            <a:cxnLst/>
            <a:rect l="l" t="t" r="r" b="b"/>
            <a:pathLst>
              <a:path w="1974850" h="120650">
                <a:moveTo>
                  <a:pt x="0" y="120561"/>
                </a:moveTo>
                <a:lnTo>
                  <a:pt x="1974850" y="120561"/>
                </a:lnTo>
                <a:lnTo>
                  <a:pt x="1974850" y="0"/>
                </a:lnTo>
                <a:lnTo>
                  <a:pt x="0" y="0"/>
                </a:lnTo>
                <a:lnTo>
                  <a:pt x="0" y="120561"/>
                </a:lnTo>
                <a:close/>
              </a:path>
            </a:pathLst>
          </a:custGeom>
          <a:solidFill>
            <a:srgbClr val="78BE3B"/>
          </a:solidFill>
        </p:spPr>
        <p:txBody>
          <a:bodyPr wrap="square" lIns="0" tIns="0" rIns="0" bIns="0" rtlCol="0"/>
          <a:lstStyle/>
          <a:p>
            <a:pPr defTabSz="297935"/>
            <a:endParaRPr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" y="1291204"/>
            <a:ext cx="8839200" cy="337450"/>
          </a:xfrm>
          <a:prstGeom prst="rect">
            <a:avLst/>
          </a:prstGeom>
        </p:spPr>
        <p:txBody>
          <a:bodyPr wrap="square" lIns="59867" tIns="29933" rIns="59867" bIns="29933">
            <a:spAutoFit/>
          </a:bodyPr>
          <a:lstStyle/>
          <a:p>
            <a:pPr marL="297894" lvl="1" algn="just" defTabSz="297935">
              <a:spcAft>
                <a:spcPts val="788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				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336730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5791200"/>
            <a:ext cx="2057400" cy="914400"/>
          </a:xfrm>
        </p:spPr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smtClean="0"/>
          </a:p>
          <a:p>
            <a:pPr>
              <a:defRPr/>
            </a:pPr>
            <a:fld id="{BEA28078-D469-4889-A0D4-CC3D1F21B058}" type="slidenum">
              <a:rPr lang="en-US" smtClean="0"/>
              <a:pPr>
                <a:defRPr/>
              </a:pPr>
              <a:t>8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413" y="-151507"/>
            <a:ext cx="9374480" cy="70139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6553200" y="4953000"/>
            <a:ext cx="17830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/>
              <a:t>“Existing” Radar tracks were selected from 2013.</a:t>
            </a:r>
          </a:p>
          <a:p>
            <a:endParaRPr lang="en-US" sz="900" dirty="0" smtClean="0"/>
          </a:p>
          <a:p>
            <a:r>
              <a:rPr lang="en-US" sz="900" dirty="0" smtClean="0"/>
              <a:t>Metroplex took effect Sep., 2018.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40551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538" y="-101160"/>
            <a:ext cx="9283885" cy="6952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6553200" y="4953000"/>
            <a:ext cx="17830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/>
              <a:t>“Existing” Radar tracks were selected from 2013.</a:t>
            </a:r>
          </a:p>
          <a:p>
            <a:endParaRPr lang="en-US" sz="900" dirty="0" smtClean="0"/>
          </a:p>
          <a:p>
            <a:r>
              <a:rPr lang="en-US" sz="900" dirty="0" smtClean="0"/>
              <a:t>Metroplex took effect Sep., 2018.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2493242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3667</TotalTime>
  <Words>163</Words>
  <Application>Microsoft Office PowerPoint</Application>
  <PresentationFormat>On-screen Show (4:3)</PresentationFormat>
  <Paragraphs>50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 Black</vt:lpstr>
      <vt:lpstr>Arial Rounded MT Bold</vt:lpstr>
      <vt:lpstr>Calibri</vt:lpstr>
      <vt:lpstr>Tahoma</vt:lpstr>
      <vt:lpstr>Wingdings</vt:lpstr>
      <vt:lpstr>9_Office Theme</vt:lpstr>
      <vt:lpstr>think-cell Slide</vt:lpstr>
      <vt:lpstr>Noise Compatibility Report 2019 2nd Quarter</vt:lpstr>
      <vt:lpstr>Disclaimer</vt:lpstr>
      <vt:lpstr>Aircraft Operations</vt:lpstr>
      <vt:lpstr>Fleet Mix</vt:lpstr>
      <vt:lpstr>Runway Use: 2nd Qtr., 2019 Arrivals</vt:lpstr>
      <vt:lpstr>Runway Use: 2nd Qtr., 2019 Departures</vt:lpstr>
      <vt:lpstr>Departure Headings, 2nd Qtr.: Day-time</vt:lpstr>
      <vt:lpstr>PowerPoint Presentation</vt:lpstr>
      <vt:lpstr>PowerPoint Presentation</vt:lpstr>
      <vt:lpstr>Departure Headings, 2nd Qtr: Night-time</vt:lpstr>
      <vt:lpstr>Arrival Headings, 2nd Qtr: Night-time</vt:lpstr>
      <vt:lpstr>Aircraft Noise: DNL by Noise Monitoring Site</vt:lpstr>
      <vt:lpstr> DNL: 2nd Qtr., 2019 vs. 2nd Qtr., 2018</vt:lpstr>
      <vt:lpstr>Average Daily Number of Aircraft Noise Occurrences Above Each 5 dB Increment</vt:lpstr>
      <vt:lpstr>Top Three Lmaxs at Each NMS</vt:lpstr>
      <vt:lpstr>Noise Complaints</vt:lpstr>
      <vt:lpstr>2nd Quarter Complaint Map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Headline Sub-headline</dc:title>
  <dc:creator>Payne, Todd</dc:creator>
  <cp:lastModifiedBy>Kamposek, Edward</cp:lastModifiedBy>
  <cp:revision>101</cp:revision>
  <cp:lastPrinted>2019-09-05T14:34:03Z</cp:lastPrinted>
  <dcterms:created xsi:type="dcterms:W3CDTF">2017-08-30T20:50:54Z</dcterms:created>
  <dcterms:modified xsi:type="dcterms:W3CDTF">2019-09-06T23:11:31Z</dcterms:modified>
</cp:coreProperties>
</file>